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58" r:id="rId5"/>
    <p:sldId id="259" r:id="rId6"/>
    <p:sldId id="264" r:id="rId7"/>
    <p:sldId id="262" r:id="rId8"/>
    <p:sldId id="263" r:id="rId9"/>
    <p:sldId id="26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57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055D5-1CEC-4A22-9C8F-083696690FD4}" type="datetimeFigureOut">
              <a:rPr lang="en-GB" smtClean="0"/>
              <a:t>04/04/2023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D588D-DEAA-4269-9A13-C1452D28EBA5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055D5-1CEC-4A22-9C8F-083696690FD4}" type="datetimeFigureOut">
              <a:rPr lang="en-GB" smtClean="0"/>
              <a:t>04/04/2023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D588D-DEAA-4269-9A13-C1452D28EBA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055D5-1CEC-4A22-9C8F-083696690FD4}" type="datetimeFigureOut">
              <a:rPr lang="en-GB" smtClean="0"/>
              <a:t>04/04/2023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D588D-DEAA-4269-9A13-C1452D28EBA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055D5-1CEC-4A22-9C8F-083696690FD4}" type="datetimeFigureOut">
              <a:rPr lang="en-GB" smtClean="0"/>
              <a:t>04/04/2023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D588D-DEAA-4269-9A13-C1452D28EBA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055D5-1CEC-4A22-9C8F-083696690FD4}" type="datetimeFigureOut">
              <a:rPr lang="en-GB" smtClean="0"/>
              <a:t>04/04/2023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D588D-DEAA-4269-9A13-C1452D28EBA5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055D5-1CEC-4A22-9C8F-083696690FD4}" type="datetimeFigureOut">
              <a:rPr lang="en-GB" smtClean="0"/>
              <a:t>04/04/2023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D588D-DEAA-4269-9A13-C1452D28EBA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055D5-1CEC-4A22-9C8F-083696690FD4}" type="datetimeFigureOut">
              <a:rPr lang="en-GB" smtClean="0"/>
              <a:t>04/04/2023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D588D-DEAA-4269-9A13-C1452D28EBA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055D5-1CEC-4A22-9C8F-083696690FD4}" type="datetimeFigureOut">
              <a:rPr lang="en-GB" smtClean="0"/>
              <a:t>04/04/2023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D588D-DEAA-4269-9A13-C1452D28EBA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055D5-1CEC-4A22-9C8F-083696690FD4}" type="datetimeFigureOut">
              <a:rPr lang="en-GB" smtClean="0"/>
              <a:t>04/04/2023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D588D-DEAA-4269-9A13-C1452D28EBA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055D5-1CEC-4A22-9C8F-083696690FD4}" type="datetimeFigureOut">
              <a:rPr lang="en-GB" smtClean="0"/>
              <a:t>04/04/2023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D588D-DEAA-4269-9A13-C1452D28EBA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055D5-1CEC-4A22-9C8F-083696690FD4}" type="datetimeFigureOut">
              <a:rPr lang="en-GB" smtClean="0"/>
              <a:t>04/04/2023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7CD588D-DEAA-4269-9A13-C1452D28EBA5}" type="slidenum">
              <a:rPr lang="en-GB" smtClean="0"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BE055D5-1CEC-4A22-9C8F-083696690FD4}" type="datetimeFigureOut">
              <a:rPr lang="en-GB" smtClean="0"/>
              <a:t>04/04/2023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7CD588D-DEAA-4269-9A13-C1452D28EBA5}" type="slidenum">
              <a:rPr lang="en-GB" smtClean="0"/>
              <a:t>‹#›</a:t>
            </a:fld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hebms.org.uk/" TargetMode="External"/><Relationship Id="rId2" Type="http://schemas.openxmlformats.org/officeDocument/2006/relationships/hyperlink" Target="http://www.yesyesyes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karen.garratt1@nhs.ne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Vaginal atrophy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Karen Garratt </a:t>
            </a:r>
            <a:r>
              <a:rPr lang="en-GB" dirty="0" err="1" smtClean="0"/>
              <a:t>Urogynae</a:t>
            </a:r>
            <a:r>
              <a:rPr lang="en-GB" dirty="0" smtClean="0"/>
              <a:t> CNS </a:t>
            </a:r>
          </a:p>
          <a:p>
            <a:r>
              <a:rPr lang="en-GB" dirty="0" smtClean="0"/>
              <a:t>March 2023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9273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vaginal atrophy?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GB" sz="1800" dirty="0" smtClean="0"/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2000" dirty="0" smtClean="0"/>
              <a:t>Vaginal </a:t>
            </a:r>
            <a:r>
              <a:rPr lang="en-GB" sz="2000" dirty="0"/>
              <a:t>atrophy (atrophic vaginitis) is thinning, drying and inflammation of the vaginal walls that may occur when your body has less </a:t>
            </a:r>
            <a:r>
              <a:rPr lang="en-GB" sz="2000" dirty="0" err="1"/>
              <a:t>estrogen</a:t>
            </a:r>
            <a:r>
              <a:rPr lang="en-GB" sz="2000" dirty="0"/>
              <a:t>. Vaginal atrophy occurs most often after menopause. For many women, vaginal atrophy not only makes intercourse painful </a:t>
            </a:r>
            <a:r>
              <a:rPr lang="en-GB" sz="2000" dirty="0" smtClean="0"/>
              <a:t>but </a:t>
            </a:r>
            <a:r>
              <a:rPr lang="en-GB" sz="2000" dirty="0"/>
              <a:t>also leads to distressing urinary symptoms.</a:t>
            </a:r>
          </a:p>
        </p:txBody>
      </p:sp>
    </p:spTree>
    <p:extLst>
      <p:ext uri="{BB962C8B-B14F-4D97-AF65-F5344CB8AC3E}">
        <p14:creationId xmlns:p14="http://schemas.microsoft.com/office/powerpoint/2010/main" val="2360944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Causes of vaginal atrophy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772816"/>
            <a:ext cx="8229600" cy="438912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en-GB" dirty="0"/>
          </a:p>
          <a:p>
            <a:r>
              <a:rPr lang="en-GB" sz="3200" dirty="0" smtClean="0"/>
              <a:t>go through the menopause</a:t>
            </a:r>
          </a:p>
          <a:p>
            <a:r>
              <a:rPr lang="en-GB" sz="3200" dirty="0" smtClean="0"/>
              <a:t>are </a:t>
            </a:r>
            <a:r>
              <a:rPr lang="en-GB" sz="3200" dirty="0"/>
              <a:t>breastfeeding</a:t>
            </a:r>
          </a:p>
          <a:p>
            <a:r>
              <a:rPr lang="en-GB" sz="3200" dirty="0"/>
              <a:t>take contraceptive pills or antidepressants</a:t>
            </a:r>
          </a:p>
          <a:p>
            <a:r>
              <a:rPr lang="en-GB" sz="3200" dirty="0"/>
              <a:t>have your womb removed (a hysterectomy)</a:t>
            </a:r>
          </a:p>
          <a:p>
            <a:r>
              <a:rPr lang="en-GB" sz="3200" dirty="0"/>
              <a:t>have cancer treatments, such as chemotherapy</a:t>
            </a:r>
          </a:p>
          <a:p>
            <a:r>
              <a:rPr lang="en-GB" sz="3200" dirty="0"/>
              <a:t>These things can cause a change in your hormone levels. This change can affect how much vaginal discharge or fluid you have.</a:t>
            </a:r>
          </a:p>
          <a:p>
            <a:endParaRPr lang="en-GB" sz="3200" dirty="0"/>
          </a:p>
          <a:p>
            <a:r>
              <a:rPr lang="en-GB" sz="3200" dirty="0"/>
              <a:t>You can also have vaginal dryness if you:</a:t>
            </a:r>
          </a:p>
          <a:p>
            <a:endParaRPr lang="en-GB" sz="3200" dirty="0"/>
          </a:p>
          <a:p>
            <a:r>
              <a:rPr lang="en-GB" sz="3200" dirty="0"/>
              <a:t>are not aroused during sex</a:t>
            </a:r>
          </a:p>
          <a:p>
            <a:r>
              <a:rPr lang="en-GB" sz="3200" dirty="0"/>
              <a:t>use perfumed soaps, washes or douches in and around your vagina</a:t>
            </a:r>
          </a:p>
          <a:p>
            <a:r>
              <a:rPr lang="en-GB" sz="3200" dirty="0"/>
              <a:t>have an underlying condition, such as diabetes or </a:t>
            </a:r>
            <a:r>
              <a:rPr lang="en-GB" sz="3200" dirty="0" err="1"/>
              <a:t>Sjögren's</a:t>
            </a:r>
            <a:r>
              <a:rPr lang="en-GB" sz="3200" dirty="0"/>
              <a:t> syndrome</a:t>
            </a:r>
          </a:p>
        </p:txBody>
      </p:sp>
    </p:spTree>
    <p:extLst>
      <p:ext uri="{BB962C8B-B14F-4D97-AF65-F5344CB8AC3E}">
        <p14:creationId xmlns:p14="http://schemas.microsoft.com/office/powerpoint/2010/main" val="670388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Symptoms of vaginal atrophy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dirty="0" smtClean="0"/>
              <a:t>Vaginal discomfort</a:t>
            </a:r>
          </a:p>
          <a:p>
            <a:r>
              <a:rPr lang="en-GB" sz="2000" dirty="0" smtClean="0"/>
              <a:t> Vaginal dryness before/during sex</a:t>
            </a:r>
          </a:p>
          <a:p>
            <a:r>
              <a:rPr lang="en-GB" sz="2000" dirty="0" smtClean="0"/>
              <a:t> Pain during sex</a:t>
            </a:r>
          </a:p>
          <a:p>
            <a:r>
              <a:rPr lang="en-GB" sz="2000" dirty="0" smtClean="0"/>
              <a:t> Vaginal/</a:t>
            </a:r>
            <a:r>
              <a:rPr lang="en-GB" sz="2000" dirty="0" err="1" smtClean="0"/>
              <a:t>vulval</a:t>
            </a:r>
            <a:r>
              <a:rPr lang="en-GB" sz="2000" dirty="0" smtClean="0"/>
              <a:t> itching and/or burning</a:t>
            </a:r>
          </a:p>
          <a:p>
            <a:r>
              <a:rPr lang="en-GB" sz="2000" dirty="0" smtClean="0"/>
              <a:t>Thrush-like symptoms</a:t>
            </a:r>
          </a:p>
          <a:p>
            <a:r>
              <a:rPr lang="en-GB" sz="2000" dirty="0" smtClean="0"/>
              <a:t>Frequent urinary infections or sensations like urinary infection</a:t>
            </a:r>
          </a:p>
          <a:p>
            <a:r>
              <a:rPr lang="en-GB" sz="2000" dirty="0" smtClean="0"/>
              <a:t>Lack of bladder control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9054049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Treatments for vaginal atrophy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 smtClean="0"/>
              <a:t>Replacing oestrogen directly to the vagina is considered the best way of reversing these symptoms.</a:t>
            </a:r>
          </a:p>
          <a:p>
            <a:pPr marL="0" indent="0">
              <a:buNone/>
            </a:pPr>
            <a:r>
              <a:rPr lang="en-GB" sz="2000" dirty="0" smtClean="0"/>
              <a:t>Oestrogen applied internally to the vagina via cream, </a:t>
            </a:r>
            <a:r>
              <a:rPr lang="en-GB" sz="2000" dirty="0" err="1" smtClean="0"/>
              <a:t>pessary</a:t>
            </a:r>
            <a:r>
              <a:rPr lang="en-GB" sz="2000" dirty="0" smtClean="0"/>
              <a:t> or vagina ring delivers a small but highly effective dose of oestrogen - which will also improve bladder symptoms.</a:t>
            </a:r>
          </a:p>
          <a:p>
            <a:pPr marL="0" indent="0">
              <a:buNone/>
            </a:pPr>
            <a:r>
              <a:rPr lang="en-GB" sz="2000" dirty="0" smtClean="0"/>
              <a:t>Non hormonal treatments are also very useful: </a:t>
            </a:r>
            <a:r>
              <a:rPr lang="en-GB" sz="2000" dirty="0" err="1" smtClean="0"/>
              <a:t>eg</a:t>
            </a:r>
            <a:r>
              <a:rPr lang="en-GB" sz="2000" dirty="0" smtClean="0"/>
              <a:t> Yes vaginal moisturiser 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1026578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Vaginal oestrogen </a:t>
            </a:r>
            <a:endParaRPr lang="en-GB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772816"/>
            <a:ext cx="2276475" cy="2009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1772816"/>
            <a:ext cx="2390775" cy="1914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149080"/>
            <a:ext cx="2343150" cy="1952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2414" y="3969341"/>
            <a:ext cx="2143125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71756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Non hormonal treatments </a:t>
            </a:r>
            <a:endParaRPr lang="en-GB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7281" y="1935163"/>
            <a:ext cx="4389437" cy="438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319436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7281" y="1935163"/>
            <a:ext cx="4389437" cy="438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070324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Useful links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dirty="0" smtClean="0">
                <a:hlinkClick r:id="rId2"/>
              </a:rPr>
              <a:t>www.yesyesyes.org/</a:t>
            </a:r>
            <a:r>
              <a:rPr lang="en-GB" sz="2000" dirty="0" smtClean="0"/>
              <a:t> for vaginal moisturiser and lubricants </a:t>
            </a:r>
          </a:p>
          <a:p>
            <a:r>
              <a:rPr lang="en-GB" sz="2000" dirty="0"/>
              <a:t> </a:t>
            </a:r>
            <a:r>
              <a:rPr lang="en-GB" sz="2000" dirty="0" smtClean="0">
                <a:hlinkClick r:id="rId3"/>
              </a:rPr>
              <a:t>www.thebms.org.uk</a:t>
            </a:r>
            <a:r>
              <a:rPr lang="en-GB" sz="2000" dirty="0" smtClean="0"/>
              <a:t> British Menopause Society</a:t>
            </a:r>
          </a:p>
          <a:p>
            <a:r>
              <a:rPr lang="en-GB" sz="2000" dirty="0" smtClean="0"/>
              <a:t>If you would like further information please email me </a:t>
            </a:r>
            <a:r>
              <a:rPr lang="en-GB" sz="2000" dirty="0" smtClean="0">
                <a:hlinkClick r:id="rId4"/>
              </a:rPr>
              <a:t>karen.garratt1@nhs.net</a:t>
            </a:r>
            <a:r>
              <a:rPr lang="en-GB" sz="2000" dirty="0" smtClean="0"/>
              <a:t>  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1883574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</TotalTime>
  <Words>282</Words>
  <Application>Microsoft Office PowerPoint</Application>
  <PresentationFormat>On-screen Show (4:3)</PresentationFormat>
  <Paragraphs>39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Calibri</vt:lpstr>
      <vt:lpstr>Constantia</vt:lpstr>
      <vt:lpstr>Wingdings 2</vt:lpstr>
      <vt:lpstr>Flow</vt:lpstr>
      <vt:lpstr>Vaginal atrophy </vt:lpstr>
      <vt:lpstr>What is vaginal atrophy?</vt:lpstr>
      <vt:lpstr>Causes of vaginal atrophy</vt:lpstr>
      <vt:lpstr>Symptoms of vaginal atrophy</vt:lpstr>
      <vt:lpstr>Treatments for vaginal atrophy </vt:lpstr>
      <vt:lpstr>Vaginal oestrogen </vt:lpstr>
      <vt:lpstr>Non hormonal treatments </vt:lpstr>
      <vt:lpstr>PowerPoint Presentation</vt:lpstr>
      <vt:lpstr>Useful links </vt:lpstr>
    </vt:vector>
  </TitlesOfParts>
  <Company>NHS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Vaginal atrophy</dc:title>
  <dc:creator>KurkaT001</dc:creator>
  <cp:lastModifiedBy>Salter Kelly (Western Sussex Hospitals)</cp:lastModifiedBy>
  <cp:revision>4</cp:revision>
  <dcterms:created xsi:type="dcterms:W3CDTF">2023-03-15T07:04:00Z</dcterms:created>
  <dcterms:modified xsi:type="dcterms:W3CDTF">2023-04-04T10:58:52Z</dcterms:modified>
</cp:coreProperties>
</file>