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47" r:id="rId5"/>
    <p:sldMasterId id="2147484358" r:id="rId6"/>
    <p:sldMasterId id="2147483712" r:id="rId7"/>
  </p:sldMasterIdLst>
  <p:notesMasterIdLst>
    <p:notesMasterId r:id="rId48"/>
  </p:notesMasterIdLst>
  <p:sldIdLst>
    <p:sldId id="757" r:id="rId8"/>
    <p:sldId id="549" r:id="rId9"/>
    <p:sldId id="733" r:id="rId10"/>
    <p:sldId id="742" r:id="rId11"/>
    <p:sldId id="735" r:id="rId12"/>
    <p:sldId id="728" r:id="rId13"/>
    <p:sldId id="734" r:id="rId14"/>
    <p:sldId id="730" r:id="rId15"/>
    <p:sldId id="738" r:id="rId16"/>
    <p:sldId id="731" r:id="rId17"/>
    <p:sldId id="273" r:id="rId18"/>
    <p:sldId id="739" r:id="rId19"/>
    <p:sldId id="744" r:id="rId20"/>
    <p:sldId id="745" r:id="rId21"/>
    <p:sldId id="746" r:id="rId22"/>
    <p:sldId id="741" r:id="rId23"/>
    <p:sldId id="758" r:id="rId24"/>
    <p:sldId id="747" r:id="rId25"/>
    <p:sldId id="748" r:id="rId26"/>
    <p:sldId id="749" r:id="rId27"/>
    <p:sldId id="750" r:id="rId28"/>
    <p:sldId id="751" r:id="rId29"/>
    <p:sldId id="752" r:id="rId30"/>
    <p:sldId id="753" r:id="rId31"/>
    <p:sldId id="754" r:id="rId32"/>
    <p:sldId id="755" r:id="rId33"/>
    <p:sldId id="756" r:id="rId34"/>
    <p:sldId id="759" r:id="rId35"/>
    <p:sldId id="770" r:id="rId36"/>
    <p:sldId id="760" r:id="rId37"/>
    <p:sldId id="761" r:id="rId38"/>
    <p:sldId id="762" r:id="rId39"/>
    <p:sldId id="763" r:id="rId40"/>
    <p:sldId id="764" r:id="rId41"/>
    <p:sldId id="765" r:id="rId42"/>
    <p:sldId id="766" r:id="rId43"/>
    <p:sldId id="767" r:id="rId44"/>
    <p:sldId id="771" r:id="rId45"/>
    <p:sldId id="772" r:id="rId46"/>
    <p:sldId id="769" r:id="rId4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9B6C0C-6937-EB08-F19C-1A722945218E}" name="GROVES, Jackie (UNIVERSITY HOSPITALS SUSSEX NHS FOUNDATION TRUST)" initials="GJ(HSNFT" userId="S::jackie.groves1@nhs.net::35e7a801-2def-4f39-b583-5283cab290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OCTER, Jenny (UNIVERSITY HOSPITALS SUSSEX NHS FOUNDATION TRUST)" initials="PJ(HSNF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3087"/>
    <a:srgbClr val="005EB8"/>
    <a:srgbClr val="003088"/>
    <a:srgbClr val="0072C6"/>
    <a:srgbClr val="009E49"/>
    <a:srgbClr val="21A953"/>
    <a:srgbClr val="FFD815"/>
    <a:srgbClr val="FFD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22" autoAdjust="0"/>
  </p:normalViewPr>
  <p:slideViewPr>
    <p:cSldViewPr snapToGrid="0">
      <p:cViewPr varScale="1">
        <p:scale>
          <a:sx n="91" d="100"/>
          <a:sy n="91" d="100"/>
        </p:scale>
        <p:origin x="13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nhs.sharepoint.com/sites/msteams_8eaf9f/Shared%20Documents/General/02%20Elective/Waiting%20Lists/Mar-23%2078%20week%20cohort.xlsx?cid=2b18963b-4840-4487-a0e3-22a3005ad146"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[Mar-23 78 week cohort.xlsx]SUMMARY!PivotTable1</c:name>
    <c:fmtId val="2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aseline="0">
                <a:latin typeface="Arial" panose="020B0604020202020204" pitchFamily="34" charset="0"/>
                <a:cs typeface="Arial" panose="020B0604020202020204" pitchFamily="34" charset="0"/>
              </a:rPr>
              <a:t>78 week cohort (end-March 23)</a:t>
            </a:r>
            <a:endParaRPr lang="en-GB">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5400">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SUMMARY!$B$7:$B$9</c:f>
              <c:strCache>
                <c:ptCount val="1"/>
                <c:pt idx="0">
                  <c:v>Adm - RSCH-PRH</c:v>
                </c:pt>
              </c:strCache>
            </c:strRef>
          </c:tx>
          <c:spPr>
            <a:solidFill>
              <a:schemeClr val="accent1"/>
            </a:solidFill>
            <a:ln>
              <a:noFill/>
            </a:ln>
            <a:effectLst/>
          </c:spPr>
          <c:cat>
            <c:strRef>
              <c:f>SUMMARY!$A$10:$A$39</c:f>
              <c:strCache>
                <c:ptCount val="30"/>
                <c:pt idx="0">
                  <c:v>28/08/2022 23:59</c:v>
                </c:pt>
                <c:pt idx="1">
                  <c:v>04/09/2022 23:59</c:v>
                </c:pt>
                <c:pt idx="2">
                  <c:v>11/09/2022 23:59</c:v>
                </c:pt>
                <c:pt idx="3">
                  <c:v>18/09/2022 23:59</c:v>
                </c:pt>
                <c:pt idx="4">
                  <c:v>25/09/2022 23:59</c:v>
                </c:pt>
                <c:pt idx="5">
                  <c:v>02/10/2022 23:59</c:v>
                </c:pt>
                <c:pt idx="6">
                  <c:v>09/10/2022 23:59</c:v>
                </c:pt>
                <c:pt idx="7">
                  <c:v>16/10/2022 23:59</c:v>
                </c:pt>
                <c:pt idx="8">
                  <c:v>23/10/2022 23:59</c:v>
                </c:pt>
                <c:pt idx="9">
                  <c:v>30/10/2022 23:59</c:v>
                </c:pt>
                <c:pt idx="10">
                  <c:v>06/11/2022 23:59</c:v>
                </c:pt>
                <c:pt idx="11">
                  <c:v>13/11/2022 23:59</c:v>
                </c:pt>
                <c:pt idx="12">
                  <c:v>20/11/2022 23:59</c:v>
                </c:pt>
                <c:pt idx="13">
                  <c:v>27/11/2022 23:59</c:v>
                </c:pt>
                <c:pt idx="14">
                  <c:v>11/12/2022 23:59</c:v>
                </c:pt>
                <c:pt idx="15">
                  <c:v>18/12/2022 23:59</c:v>
                </c:pt>
                <c:pt idx="16">
                  <c:v>25/12/2022 23:59</c:v>
                </c:pt>
                <c:pt idx="17">
                  <c:v>01/01/2023 23:59</c:v>
                </c:pt>
                <c:pt idx="18">
                  <c:v>08/01/2023 23:59</c:v>
                </c:pt>
                <c:pt idx="19">
                  <c:v>15/01/2023 23:59</c:v>
                </c:pt>
                <c:pt idx="20">
                  <c:v>22/01/2023 23:59</c:v>
                </c:pt>
                <c:pt idx="21">
                  <c:v>29/01/2023 23:59</c:v>
                </c:pt>
                <c:pt idx="22">
                  <c:v>05/02/2023 23:59</c:v>
                </c:pt>
                <c:pt idx="23">
                  <c:v>12/02/2023 23:59</c:v>
                </c:pt>
                <c:pt idx="24">
                  <c:v>19/02/2023 23:59</c:v>
                </c:pt>
                <c:pt idx="25">
                  <c:v>26/02/2023 23:59</c:v>
                </c:pt>
                <c:pt idx="26">
                  <c:v>05/03/2023 23:59</c:v>
                </c:pt>
                <c:pt idx="27">
                  <c:v>12/03/2023 23:59</c:v>
                </c:pt>
                <c:pt idx="28">
                  <c:v>19/03/2023 23:59</c:v>
                </c:pt>
                <c:pt idx="29">
                  <c:v>26/03/2023 23:59</c:v>
                </c:pt>
              </c:strCache>
            </c:strRef>
          </c:cat>
          <c:val>
            <c:numRef>
              <c:f>SUMMARY!$B$10:$B$39</c:f>
              <c:numCache>
                <c:formatCode>#,##0</c:formatCode>
                <c:ptCount val="30"/>
                <c:pt idx="0">
                  <c:v>1722</c:v>
                </c:pt>
                <c:pt idx="1">
                  <c:v>1656</c:v>
                </c:pt>
                <c:pt idx="2">
                  <c:v>1577</c:v>
                </c:pt>
                <c:pt idx="3">
                  <c:v>1498</c:v>
                </c:pt>
                <c:pt idx="4">
                  <c:v>1415</c:v>
                </c:pt>
                <c:pt idx="5">
                  <c:v>1350</c:v>
                </c:pt>
                <c:pt idx="6">
                  <c:v>1278</c:v>
                </c:pt>
                <c:pt idx="7">
                  <c:v>1214</c:v>
                </c:pt>
                <c:pt idx="8">
                  <c:v>1151</c:v>
                </c:pt>
                <c:pt idx="9">
                  <c:v>1092</c:v>
                </c:pt>
                <c:pt idx="10">
                  <c:v>1005</c:v>
                </c:pt>
                <c:pt idx="11">
                  <c:v>913</c:v>
                </c:pt>
                <c:pt idx="12">
                  <c:v>848</c:v>
                </c:pt>
                <c:pt idx="13">
                  <c:v>787</c:v>
                </c:pt>
                <c:pt idx="14">
                  <c:v>780</c:v>
                </c:pt>
                <c:pt idx="15">
                  <c:v>732</c:v>
                </c:pt>
                <c:pt idx="16">
                  <c:v>688</c:v>
                </c:pt>
                <c:pt idx="17">
                  <c:v>662</c:v>
                </c:pt>
                <c:pt idx="18">
                  <c:v>647</c:v>
                </c:pt>
                <c:pt idx="19">
                  <c:v>576</c:v>
                </c:pt>
                <c:pt idx="20">
                  <c:v>572</c:v>
                </c:pt>
                <c:pt idx="21">
                  <c:v>538</c:v>
                </c:pt>
                <c:pt idx="22">
                  <c:v>481</c:v>
                </c:pt>
                <c:pt idx="23">
                  <c:v>434</c:v>
                </c:pt>
                <c:pt idx="24">
                  <c:v>399</c:v>
                </c:pt>
                <c:pt idx="25">
                  <c:v>373</c:v>
                </c:pt>
                <c:pt idx="26">
                  <c:v>315</c:v>
                </c:pt>
                <c:pt idx="27">
                  <c:v>267</c:v>
                </c:pt>
                <c:pt idx="28">
                  <c:v>218</c:v>
                </c:pt>
                <c:pt idx="29">
                  <c:v>175</c:v>
                </c:pt>
              </c:numCache>
            </c:numRef>
          </c:val>
          <c:extLst>
            <c:ext xmlns:c16="http://schemas.microsoft.com/office/drawing/2014/chart" uri="{C3380CC4-5D6E-409C-BE32-E72D297353CC}">
              <c16:uniqueId val="{00000000-C029-4A78-9F6F-0D6526A91A57}"/>
            </c:ext>
          </c:extLst>
        </c:ser>
        <c:ser>
          <c:idx val="1"/>
          <c:order val="1"/>
          <c:tx>
            <c:strRef>
              <c:f>SUMMARY!$C$7:$C$9</c:f>
              <c:strCache>
                <c:ptCount val="1"/>
                <c:pt idx="0">
                  <c:v>Adm - WH-SRH</c:v>
                </c:pt>
              </c:strCache>
            </c:strRef>
          </c:tx>
          <c:spPr>
            <a:solidFill>
              <a:schemeClr val="accent2"/>
            </a:solidFill>
            <a:ln w="25400">
              <a:noFill/>
            </a:ln>
            <a:effectLst/>
          </c:spPr>
          <c:cat>
            <c:strRef>
              <c:f>SUMMARY!$A$10:$A$39</c:f>
              <c:strCache>
                <c:ptCount val="30"/>
                <c:pt idx="0">
                  <c:v>28/08/2022 23:59</c:v>
                </c:pt>
                <c:pt idx="1">
                  <c:v>04/09/2022 23:59</c:v>
                </c:pt>
                <c:pt idx="2">
                  <c:v>11/09/2022 23:59</c:v>
                </c:pt>
                <c:pt idx="3">
                  <c:v>18/09/2022 23:59</c:v>
                </c:pt>
                <c:pt idx="4">
                  <c:v>25/09/2022 23:59</c:v>
                </c:pt>
                <c:pt idx="5">
                  <c:v>02/10/2022 23:59</c:v>
                </c:pt>
                <c:pt idx="6">
                  <c:v>09/10/2022 23:59</c:v>
                </c:pt>
                <c:pt idx="7">
                  <c:v>16/10/2022 23:59</c:v>
                </c:pt>
                <c:pt idx="8">
                  <c:v>23/10/2022 23:59</c:v>
                </c:pt>
                <c:pt idx="9">
                  <c:v>30/10/2022 23:59</c:v>
                </c:pt>
                <c:pt idx="10">
                  <c:v>06/11/2022 23:59</c:v>
                </c:pt>
                <c:pt idx="11">
                  <c:v>13/11/2022 23:59</c:v>
                </c:pt>
                <c:pt idx="12">
                  <c:v>20/11/2022 23:59</c:v>
                </c:pt>
                <c:pt idx="13">
                  <c:v>27/11/2022 23:59</c:v>
                </c:pt>
                <c:pt idx="14">
                  <c:v>11/12/2022 23:59</c:v>
                </c:pt>
                <c:pt idx="15">
                  <c:v>18/12/2022 23:59</c:v>
                </c:pt>
                <c:pt idx="16">
                  <c:v>25/12/2022 23:59</c:v>
                </c:pt>
                <c:pt idx="17">
                  <c:v>01/01/2023 23:59</c:v>
                </c:pt>
                <c:pt idx="18">
                  <c:v>08/01/2023 23:59</c:v>
                </c:pt>
                <c:pt idx="19">
                  <c:v>15/01/2023 23:59</c:v>
                </c:pt>
                <c:pt idx="20">
                  <c:v>22/01/2023 23:59</c:v>
                </c:pt>
                <c:pt idx="21">
                  <c:v>29/01/2023 23:59</c:v>
                </c:pt>
                <c:pt idx="22">
                  <c:v>05/02/2023 23:59</c:v>
                </c:pt>
                <c:pt idx="23">
                  <c:v>12/02/2023 23:59</c:v>
                </c:pt>
                <c:pt idx="24">
                  <c:v>19/02/2023 23:59</c:v>
                </c:pt>
                <c:pt idx="25">
                  <c:v>26/02/2023 23:59</c:v>
                </c:pt>
                <c:pt idx="26">
                  <c:v>05/03/2023 23:59</c:v>
                </c:pt>
                <c:pt idx="27">
                  <c:v>12/03/2023 23:59</c:v>
                </c:pt>
                <c:pt idx="28">
                  <c:v>19/03/2023 23:59</c:v>
                </c:pt>
                <c:pt idx="29">
                  <c:v>26/03/2023 23:59</c:v>
                </c:pt>
              </c:strCache>
            </c:strRef>
          </c:cat>
          <c:val>
            <c:numRef>
              <c:f>SUMMARY!$C$10:$C$39</c:f>
              <c:numCache>
                <c:formatCode>#,##0</c:formatCode>
                <c:ptCount val="30"/>
                <c:pt idx="0">
                  <c:v>1719</c:v>
                </c:pt>
                <c:pt idx="1">
                  <c:v>1625</c:v>
                </c:pt>
                <c:pt idx="2">
                  <c:v>1510</c:v>
                </c:pt>
                <c:pt idx="3">
                  <c:v>1425</c:v>
                </c:pt>
                <c:pt idx="4">
                  <c:v>1364</c:v>
                </c:pt>
                <c:pt idx="5">
                  <c:v>1248</c:v>
                </c:pt>
                <c:pt idx="6">
                  <c:v>1172</c:v>
                </c:pt>
                <c:pt idx="7">
                  <c:v>1088</c:v>
                </c:pt>
                <c:pt idx="8">
                  <c:v>1019</c:v>
                </c:pt>
                <c:pt idx="9">
                  <c:v>942</c:v>
                </c:pt>
                <c:pt idx="10">
                  <c:v>877</c:v>
                </c:pt>
                <c:pt idx="11">
                  <c:v>822</c:v>
                </c:pt>
                <c:pt idx="12">
                  <c:v>752</c:v>
                </c:pt>
                <c:pt idx="13">
                  <c:v>681</c:v>
                </c:pt>
                <c:pt idx="14">
                  <c:v>614</c:v>
                </c:pt>
                <c:pt idx="15">
                  <c:v>553</c:v>
                </c:pt>
                <c:pt idx="16">
                  <c:v>535</c:v>
                </c:pt>
                <c:pt idx="17">
                  <c:v>526</c:v>
                </c:pt>
                <c:pt idx="18">
                  <c:v>512</c:v>
                </c:pt>
                <c:pt idx="19">
                  <c:v>462</c:v>
                </c:pt>
                <c:pt idx="20">
                  <c:v>417</c:v>
                </c:pt>
                <c:pt idx="21">
                  <c:v>321</c:v>
                </c:pt>
                <c:pt idx="22">
                  <c:v>276</c:v>
                </c:pt>
                <c:pt idx="23">
                  <c:v>238</c:v>
                </c:pt>
                <c:pt idx="24">
                  <c:v>197</c:v>
                </c:pt>
                <c:pt idx="25">
                  <c:v>169</c:v>
                </c:pt>
                <c:pt idx="26">
                  <c:v>139</c:v>
                </c:pt>
                <c:pt idx="27">
                  <c:v>99</c:v>
                </c:pt>
                <c:pt idx="28">
                  <c:v>85</c:v>
                </c:pt>
                <c:pt idx="29">
                  <c:v>56</c:v>
                </c:pt>
              </c:numCache>
            </c:numRef>
          </c:val>
          <c:extLst>
            <c:ext xmlns:c16="http://schemas.microsoft.com/office/drawing/2014/chart" uri="{C3380CC4-5D6E-409C-BE32-E72D297353CC}">
              <c16:uniqueId val="{00000001-C029-4A78-9F6F-0D6526A91A57}"/>
            </c:ext>
          </c:extLst>
        </c:ser>
        <c:ser>
          <c:idx val="2"/>
          <c:order val="2"/>
          <c:tx>
            <c:strRef>
              <c:f>SUMMARY!$E$7:$E$9</c:f>
              <c:strCache>
                <c:ptCount val="1"/>
                <c:pt idx="0">
                  <c:v>Non-adm - RSCH-PRH</c:v>
                </c:pt>
              </c:strCache>
            </c:strRef>
          </c:tx>
          <c:spPr>
            <a:solidFill>
              <a:schemeClr val="accent3"/>
            </a:solidFill>
            <a:ln w="25400">
              <a:noFill/>
            </a:ln>
            <a:effectLst/>
          </c:spPr>
          <c:cat>
            <c:strRef>
              <c:f>SUMMARY!$A$10:$A$39</c:f>
              <c:strCache>
                <c:ptCount val="30"/>
                <c:pt idx="0">
                  <c:v>28/08/2022 23:59</c:v>
                </c:pt>
                <c:pt idx="1">
                  <c:v>04/09/2022 23:59</c:v>
                </c:pt>
                <c:pt idx="2">
                  <c:v>11/09/2022 23:59</c:v>
                </c:pt>
                <c:pt idx="3">
                  <c:v>18/09/2022 23:59</c:v>
                </c:pt>
                <c:pt idx="4">
                  <c:v>25/09/2022 23:59</c:v>
                </c:pt>
                <c:pt idx="5">
                  <c:v>02/10/2022 23:59</c:v>
                </c:pt>
                <c:pt idx="6">
                  <c:v>09/10/2022 23:59</c:v>
                </c:pt>
                <c:pt idx="7">
                  <c:v>16/10/2022 23:59</c:v>
                </c:pt>
                <c:pt idx="8">
                  <c:v>23/10/2022 23:59</c:v>
                </c:pt>
                <c:pt idx="9">
                  <c:v>30/10/2022 23:59</c:v>
                </c:pt>
                <c:pt idx="10">
                  <c:v>06/11/2022 23:59</c:v>
                </c:pt>
                <c:pt idx="11">
                  <c:v>13/11/2022 23:59</c:v>
                </c:pt>
                <c:pt idx="12">
                  <c:v>20/11/2022 23:59</c:v>
                </c:pt>
                <c:pt idx="13">
                  <c:v>27/11/2022 23:59</c:v>
                </c:pt>
                <c:pt idx="14">
                  <c:v>11/12/2022 23:59</c:v>
                </c:pt>
                <c:pt idx="15">
                  <c:v>18/12/2022 23:59</c:v>
                </c:pt>
                <c:pt idx="16">
                  <c:v>25/12/2022 23:59</c:v>
                </c:pt>
                <c:pt idx="17">
                  <c:v>01/01/2023 23:59</c:v>
                </c:pt>
                <c:pt idx="18">
                  <c:v>08/01/2023 23:59</c:v>
                </c:pt>
                <c:pt idx="19">
                  <c:v>15/01/2023 23:59</c:v>
                </c:pt>
                <c:pt idx="20">
                  <c:v>22/01/2023 23:59</c:v>
                </c:pt>
                <c:pt idx="21">
                  <c:v>29/01/2023 23:59</c:v>
                </c:pt>
                <c:pt idx="22">
                  <c:v>05/02/2023 23:59</c:v>
                </c:pt>
                <c:pt idx="23">
                  <c:v>12/02/2023 23:59</c:v>
                </c:pt>
                <c:pt idx="24">
                  <c:v>19/02/2023 23:59</c:v>
                </c:pt>
                <c:pt idx="25">
                  <c:v>26/02/2023 23:59</c:v>
                </c:pt>
                <c:pt idx="26">
                  <c:v>05/03/2023 23:59</c:v>
                </c:pt>
                <c:pt idx="27">
                  <c:v>12/03/2023 23:59</c:v>
                </c:pt>
                <c:pt idx="28">
                  <c:v>19/03/2023 23:59</c:v>
                </c:pt>
                <c:pt idx="29">
                  <c:v>26/03/2023 23:59</c:v>
                </c:pt>
              </c:strCache>
            </c:strRef>
          </c:cat>
          <c:val>
            <c:numRef>
              <c:f>SUMMARY!$E$10:$E$39</c:f>
              <c:numCache>
                <c:formatCode>#,##0</c:formatCode>
                <c:ptCount val="30"/>
                <c:pt idx="0">
                  <c:v>4806</c:v>
                </c:pt>
                <c:pt idx="1">
                  <c:v>4662</c:v>
                </c:pt>
                <c:pt idx="2">
                  <c:v>4410</c:v>
                </c:pt>
                <c:pt idx="3">
                  <c:v>4204</c:v>
                </c:pt>
                <c:pt idx="4">
                  <c:v>4009</c:v>
                </c:pt>
                <c:pt idx="5">
                  <c:v>3736</c:v>
                </c:pt>
                <c:pt idx="6">
                  <c:v>3568</c:v>
                </c:pt>
                <c:pt idx="7">
                  <c:v>3342</c:v>
                </c:pt>
                <c:pt idx="8">
                  <c:v>3061</c:v>
                </c:pt>
                <c:pt idx="9">
                  <c:v>2827</c:v>
                </c:pt>
                <c:pt idx="10">
                  <c:v>2641</c:v>
                </c:pt>
                <c:pt idx="11">
                  <c:v>2469</c:v>
                </c:pt>
                <c:pt idx="12">
                  <c:v>2320</c:v>
                </c:pt>
                <c:pt idx="13">
                  <c:v>2074</c:v>
                </c:pt>
                <c:pt idx="14">
                  <c:v>1657</c:v>
                </c:pt>
                <c:pt idx="15">
                  <c:v>1515</c:v>
                </c:pt>
                <c:pt idx="16">
                  <c:v>1421</c:v>
                </c:pt>
                <c:pt idx="17">
                  <c:v>1389</c:v>
                </c:pt>
                <c:pt idx="18">
                  <c:v>1357</c:v>
                </c:pt>
                <c:pt idx="19">
                  <c:v>1228</c:v>
                </c:pt>
                <c:pt idx="20">
                  <c:v>1056</c:v>
                </c:pt>
                <c:pt idx="21">
                  <c:v>1063</c:v>
                </c:pt>
                <c:pt idx="22">
                  <c:v>924</c:v>
                </c:pt>
                <c:pt idx="23">
                  <c:v>758</c:v>
                </c:pt>
                <c:pt idx="24">
                  <c:v>614</c:v>
                </c:pt>
                <c:pt idx="25">
                  <c:v>484</c:v>
                </c:pt>
                <c:pt idx="26">
                  <c:v>389</c:v>
                </c:pt>
                <c:pt idx="27">
                  <c:v>300</c:v>
                </c:pt>
                <c:pt idx="28">
                  <c:v>248</c:v>
                </c:pt>
                <c:pt idx="29">
                  <c:v>181</c:v>
                </c:pt>
              </c:numCache>
            </c:numRef>
          </c:val>
          <c:extLst>
            <c:ext xmlns:c16="http://schemas.microsoft.com/office/drawing/2014/chart" uri="{C3380CC4-5D6E-409C-BE32-E72D297353CC}">
              <c16:uniqueId val="{00000002-C029-4A78-9F6F-0D6526A91A57}"/>
            </c:ext>
          </c:extLst>
        </c:ser>
        <c:ser>
          <c:idx val="3"/>
          <c:order val="3"/>
          <c:tx>
            <c:strRef>
              <c:f>SUMMARY!$F$7:$F$9</c:f>
              <c:strCache>
                <c:ptCount val="1"/>
                <c:pt idx="0">
                  <c:v>Non-adm - WH-SRH</c:v>
                </c:pt>
              </c:strCache>
            </c:strRef>
          </c:tx>
          <c:spPr>
            <a:solidFill>
              <a:schemeClr val="accent4"/>
            </a:solidFill>
            <a:ln w="25400">
              <a:noFill/>
            </a:ln>
            <a:effectLst/>
          </c:spPr>
          <c:cat>
            <c:strRef>
              <c:f>SUMMARY!$A$10:$A$39</c:f>
              <c:strCache>
                <c:ptCount val="30"/>
                <c:pt idx="0">
                  <c:v>28/08/2022 23:59</c:v>
                </c:pt>
                <c:pt idx="1">
                  <c:v>04/09/2022 23:59</c:v>
                </c:pt>
                <c:pt idx="2">
                  <c:v>11/09/2022 23:59</c:v>
                </c:pt>
                <c:pt idx="3">
                  <c:v>18/09/2022 23:59</c:v>
                </c:pt>
                <c:pt idx="4">
                  <c:v>25/09/2022 23:59</c:v>
                </c:pt>
                <c:pt idx="5">
                  <c:v>02/10/2022 23:59</c:v>
                </c:pt>
                <c:pt idx="6">
                  <c:v>09/10/2022 23:59</c:v>
                </c:pt>
                <c:pt idx="7">
                  <c:v>16/10/2022 23:59</c:v>
                </c:pt>
                <c:pt idx="8">
                  <c:v>23/10/2022 23:59</c:v>
                </c:pt>
                <c:pt idx="9">
                  <c:v>30/10/2022 23:59</c:v>
                </c:pt>
                <c:pt idx="10">
                  <c:v>06/11/2022 23:59</c:v>
                </c:pt>
                <c:pt idx="11">
                  <c:v>13/11/2022 23:59</c:v>
                </c:pt>
                <c:pt idx="12">
                  <c:v>20/11/2022 23:59</c:v>
                </c:pt>
                <c:pt idx="13">
                  <c:v>27/11/2022 23:59</c:v>
                </c:pt>
                <c:pt idx="14">
                  <c:v>11/12/2022 23:59</c:v>
                </c:pt>
                <c:pt idx="15">
                  <c:v>18/12/2022 23:59</c:v>
                </c:pt>
                <c:pt idx="16">
                  <c:v>25/12/2022 23:59</c:v>
                </c:pt>
                <c:pt idx="17">
                  <c:v>01/01/2023 23:59</c:v>
                </c:pt>
                <c:pt idx="18">
                  <c:v>08/01/2023 23:59</c:v>
                </c:pt>
                <c:pt idx="19">
                  <c:v>15/01/2023 23:59</c:v>
                </c:pt>
                <c:pt idx="20">
                  <c:v>22/01/2023 23:59</c:v>
                </c:pt>
                <c:pt idx="21">
                  <c:v>29/01/2023 23:59</c:v>
                </c:pt>
                <c:pt idx="22">
                  <c:v>05/02/2023 23:59</c:v>
                </c:pt>
                <c:pt idx="23">
                  <c:v>12/02/2023 23:59</c:v>
                </c:pt>
                <c:pt idx="24">
                  <c:v>19/02/2023 23:59</c:v>
                </c:pt>
                <c:pt idx="25">
                  <c:v>26/02/2023 23:59</c:v>
                </c:pt>
                <c:pt idx="26">
                  <c:v>05/03/2023 23:59</c:v>
                </c:pt>
                <c:pt idx="27">
                  <c:v>12/03/2023 23:59</c:v>
                </c:pt>
                <c:pt idx="28">
                  <c:v>19/03/2023 23:59</c:v>
                </c:pt>
                <c:pt idx="29">
                  <c:v>26/03/2023 23:59</c:v>
                </c:pt>
              </c:strCache>
            </c:strRef>
          </c:cat>
          <c:val>
            <c:numRef>
              <c:f>SUMMARY!$F$10:$F$39</c:f>
              <c:numCache>
                <c:formatCode>#,##0</c:formatCode>
                <c:ptCount val="30"/>
                <c:pt idx="0">
                  <c:v>3485</c:v>
                </c:pt>
                <c:pt idx="1">
                  <c:v>3327</c:v>
                </c:pt>
                <c:pt idx="2">
                  <c:v>3143</c:v>
                </c:pt>
                <c:pt idx="3">
                  <c:v>2906</c:v>
                </c:pt>
                <c:pt idx="4">
                  <c:v>2703</c:v>
                </c:pt>
                <c:pt idx="5">
                  <c:v>2473</c:v>
                </c:pt>
                <c:pt idx="6">
                  <c:v>2259</c:v>
                </c:pt>
                <c:pt idx="7">
                  <c:v>2009</c:v>
                </c:pt>
                <c:pt idx="8">
                  <c:v>1839</c:v>
                </c:pt>
                <c:pt idx="9">
                  <c:v>1706</c:v>
                </c:pt>
                <c:pt idx="10">
                  <c:v>1533</c:v>
                </c:pt>
                <c:pt idx="11">
                  <c:v>1385</c:v>
                </c:pt>
                <c:pt idx="12">
                  <c:v>1257</c:v>
                </c:pt>
                <c:pt idx="13">
                  <c:v>1112</c:v>
                </c:pt>
                <c:pt idx="14">
                  <c:v>965</c:v>
                </c:pt>
                <c:pt idx="15">
                  <c:v>868</c:v>
                </c:pt>
                <c:pt idx="16">
                  <c:v>807</c:v>
                </c:pt>
                <c:pt idx="17">
                  <c:v>783</c:v>
                </c:pt>
                <c:pt idx="18">
                  <c:v>742</c:v>
                </c:pt>
                <c:pt idx="19">
                  <c:v>696</c:v>
                </c:pt>
                <c:pt idx="20">
                  <c:v>595</c:v>
                </c:pt>
                <c:pt idx="21">
                  <c:v>419</c:v>
                </c:pt>
                <c:pt idx="22">
                  <c:v>338</c:v>
                </c:pt>
                <c:pt idx="23">
                  <c:v>288</c:v>
                </c:pt>
                <c:pt idx="24">
                  <c:v>276</c:v>
                </c:pt>
                <c:pt idx="25">
                  <c:v>208</c:v>
                </c:pt>
                <c:pt idx="26">
                  <c:v>108</c:v>
                </c:pt>
                <c:pt idx="27">
                  <c:v>60</c:v>
                </c:pt>
                <c:pt idx="28">
                  <c:v>50</c:v>
                </c:pt>
                <c:pt idx="29">
                  <c:v>32</c:v>
                </c:pt>
              </c:numCache>
            </c:numRef>
          </c:val>
          <c:extLst>
            <c:ext xmlns:c16="http://schemas.microsoft.com/office/drawing/2014/chart" uri="{C3380CC4-5D6E-409C-BE32-E72D297353CC}">
              <c16:uniqueId val="{00000003-C029-4A78-9F6F-0D6526A91A57}"/>
            </c:ext>
          </c:extLst>
        </c:ser>
        <c:dLbls>
          <c:showLegendKey val="0"/>
          <c:showVal val="0"/>
          <c:showCatName val="0"/>
          <c:showSerName val="0"/>
          <c:showPercent val="0"/>
          <c:showBubbleSize val="0"/>
        </c:dLbls>
        <c:axId val="197932544"/>
        <c:axId val="184001664"/>
      </c:areaChart>
      <c:catAx>
        <c:axId val="1979325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Position as at 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01664"/>
        <c:crosses val="autoZero"/>
        <c:auto val="1"/>
        <c:lblAlgn val="ctr"/>
        <c:lblOffset val="100"/>
        <c:noMultiLvlLbl val="0"/>
      </c:catAx>
      <c:valAx>
        <c:axId val="18400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patients waiting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93254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C865D6C-DEF3-2047-8C00-DECDF97F3A76}" type="datetimeFigureOut">
              <a:rPr lang="en-US" smtClean="0"/>
              <a:t>7/25/2023</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D542E46-854E-C645-8965-B8BE8EDD3225}" type="slidenum">
              <a:rPr lang="en-US" smtClean="0"/>
              <a:t>‹#›</a:t>
            </a:fld>
            <a:endParaRPr lang="en-US"/>
          </a:p>
        </p:txBody>
      </p:sp>
    </p:spTree>
    <p:extLst>
      <p:ext uri="{BB962C8B-B14F-4D97-AF65-F5344CB8AC3E}">
        <p14:creationId xmlns:p14="http://schemas.microsoft.com/office/powerpoint/2010/main" val="74502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1</a:t>
            </a:fld>
            <a:endParaRPr lang="en-US"/>
          </a:p>
        </p:txBody>
      </p:sp>
    </p:spTree>
    <p:extLst>
      <p:ext uri="{BB962C8B-B14F-4D97-AF65-F5344CB8AC3E}">
        <p14:creationId xmlns:p14="http://schemas.microsoft.com/office/powerpoint/2010/main" val="287605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a:solidFill>
                  <a:srgbClr val="000000"/>
                </a:solidFill>
                <a:effectLst/>
                <a:latin typeface="Arial"/>
                <a:cs typeface="Arial"/>
              </a:rPr>
              <a:t>We refreshed our Patient First improvement strategy to focus on the priorities we know will make the most meaningful difference to our patients. New breakthrough objectives and added R&amp;I</a:t>
            </a:r>
          </a:p>
          <a:p>
            <a:pPr marL="171450" indent="-171450">
              <a:buFont typeface="Arial" panose="020B0604020202020204" pitchFamily="34" charset="0"/>
              <a:buChar char="•"/>
            </a:pPr>
            <a:endParaRPr lang="en-GB" sz="1200" b="0" i="0">
              <a:solidFill>
                <a:srgbClr val="000000"/>
              </a:solidFill>
              <a:effectLst/>
              <a:latin typeface="Arial"/>
              <a:cs typeface="Arial"/>
            </a:endParaRPr>
          </a:p>
          <a:p>
            <a:pPr marL="171450" indent="-171450">
              <a:buFont typeface="Arial" panose="020B0604020202020204" pitchFamily="34" charset="0"/>
              <a:buChar char="•"/>
            </a:pPr>
            <a:r>
              <a:rPr lang="en-GB" sz="1200" b="0" i="0">
                <a:solidFill>
                  <a:srgbClr val="000000"/>
                </a:solidFill>
                <a:effectLst/>
                <a:latin typeface="Arial"/>
                <a:cs typeface="Arial"/>
              </a:rPr>
              <a:t>We agreed our new Clinical and Corporate Operating Models to give us the right divisional and hospital leadership structures to get the best out of our new organisation.</a:t>
            </a:r>
            <a:r>
              <a:rPr lang="en-GB">
                <a:solidFill>
                  <a:srgbClr val="000000"/>
                </a:solidFill>
                <a:latin typeface="Arial"/>
                <a:cs typeface="Arial"/>
              </a:rPr>
              <a:t> </a:t>
            </a:r>
          </a:p>
          <a:p>
            <a:pPr marL="0" indent="0">
              <a:buFont typeface="Arial" panose="020B0604020202020204" pitchFamily="34" charset="0"/>
              <a:buNone/>
            </a:pPr>
            <a:endParaRPr lang="en-GB" sz="1200" b="0" i="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a:solidFill>
                  <a:srgbClr val="000000"/>
                </a:solidFill>
                <a:effectLst/>
                <a:latin typeface="Arial"/>
                <a:cs typeface="Arial"/>
              </a:rPr>
              <a:t>And we have recruited highly skilled and experienced leaders we need from both within and outside of our Trust to see our hospitals thrive and improve.</a:t>
            </a:r>
          </a:p>
          <a:p>
            <a:pPr marL="171450" indent="-171450" algn="l">
              <a:buFont typeface="Arial" panose="020B0604020202020204" pitchFamily="34" charset="0"/>
              <a:buChar char="•"/>
            </a:pPr>
            <a:endParaRPr lang="en-GB" sz="1200" b="0" i="0">
              <a:solidFill>
                <a:srgbClr val="000000"/>
              </a:solidFill>
              <a:effectLst/>
              <a:latin typeface="Arial"/>
              <a:cs typeface="Arial"/>
            </a:endParaRPr>
          </a:p>
          <a:p>
            <a:pPr marL="171450" indent="-171450" algn="l">
              <a:buFont typeface="Arial" panose="020B0604020202020204" pitchFamily="34" charset="0"/>
              <a:buChar char="•"/>
            </a:pPr>
            <a:r>
              <a:rPr lang="en-GB" sz="1200" b="0" i="0">
                <a:solidFill>
                  <a:srgbClr val="000000"/>
                </a:solidFill>
                <a:effectLst/>
                <a:latin typeface="Arial"/>
                <a:cs typeface="Arial"/>
              </a:rPr>
              <a:t>This means that the fundamentals are now in place to enable us to make swift progress and continually improve the care and quality of services our patients experience and should expect from </a:t>
            </a:r>
            <a:r>
              <a:rPr lang="en-GB" sz="1200" b="0" i="0" err="1">
                <a:solidFill>
                  <a:srgbClr val="000000"/>
                </a:solidFill>
                <a:effectLst/>
                <a:latin typeface="Arial"/>
                <a:cs typeface="Arial"/>
              </a:rPr>
              <a:t>UHSussex</a:t>
            </a:r>
            <a:r>
              <a:rPr lang="en-GB" sz="1200" b="0" i="0">
                <a:solidFill>
                  <a:srgbClr val="000000"/>
                </a:solidFill>
                <a:effectLst/>
                <a:latin typeface="Arial"/>
                <a:cs typeface="Arial"/>
              </a:rPr>
              <a:t>. </a:t>
            </a:r>
          </a:p>
          <a:p>
            <a:pPr marL="171450" indent="-171450" algn="l">
              <a:buFont typeface="Arial" panose="020B0604020202020204" pitchFamily="34" charset="0"/>
              <a:buChar char="•"/>
            </a:pPr>
            <a:endParaRPr lang="en-GB" sz="1200" b="0" i="0">
              <a:solidFill>
                <a:srgbClr val="000000"/>
              </a:solidFill>
              <a:effectLst/>
              <a:latin typeface="Arial"/>
              <a:cs typeface="Arial"/>
            </a:endParaRPr>
          </a:p>
          <a:p>
            <a:pPr marL="171450" indent="-171450" algn="l">
              <a:buFont typeface="Arial" panose="020B0604020202020204" pitchFamily="34" charset="0"/>
              <a:buChar char="•"/>
            </a:pPr>
            <a:r>
              <a:rPr lang="en-GB" sz="1200" b="0" i="0">
                <a:solidFill>
                  <a:srgbClr val="000000"/>
                </a:solidFill>
                <a:effectLst/>
                <a:latin typeface="Arial"/>
                <a:cs typeface="Arial"/>
              </a:rPr>
              <a:t>This means we are now set up for success.</a:t>
            </a:r>
          </a:p>
          <a:p>
            <a:endParaRPr lang="en-GB" sz="1200" b="0" i="0">
              <a:solidFill>
                <a:srgbClr val="000000"/>
              </a:solidFill>
              <a:effectLst/>
              <a:latin typeface="Arial"/>
              <a:cs typeface="Arial"/>
            </a:endParaRPr>
          </a:p>
          <a:p>
            <a:pPr marL="171450" indent="-171450" algn="l">
              <a:buFont typeface="Arial" panose="020B0604020202020204" pitchFamily="34" charset="0"/>
              <a:buChar char="•"/>
            </a:pPr>
            <a:r>
              <a:rPr lang="en-GB" sz="1200" b="0" i="0">
                <a:solidFill>
                  <a:srgbClr val="000000"/>
                </a:solidFill>
                <a:effectLst/>
                <a:latin typeface="Arial"/>
                <a:cs typeface="Arial"/>
              </a:rPr>
              <a:t>It takes highly motivated and engaged people to provide that excellent care every time</a:t>
            </a:r>
          </a:p>
          <a:p>
            <a:pPr marL="171450" indent="-171450" algn="l">
              <a:buFont typeface="Arial" panose="020B0604020202020204" pitchFamily="34" charset="0"/>
              <a:buChar char="•"/>
            </a:pPr>
            <a:endParaRPr lang="en-GB" sz="1200" b="0" i="0">
              <a:solidFill>
                <a:srgbClr val="000000"/>
              </a:solidFill>
              <a:effectLst/>
              <a:latin typeface="Arial"/>
              <a:cs typeface="Arial"/>
            </a:endParaRPr>
          </a:p>
          <a:p>
            <a:pPr marL="171450" indent="-171450" algn="l">
              <a:buFont typeface="Arial" panose="020B0604020202020204" pitchFamily="34" charset="0"/>
              <a:buChar char="•"/>
            </a:pPr>
            <a:r>
              <a:rPr lang="en-GB" sz="1200" b="0" i="0">
                <a:solidFill>
                  <a:srgbClr val="000000"/>
                </a:solidFill>
                <a:effectLst/>
                <a:latin typeface="Arial"/>
                <a:cs typeface="Arial"/>
              </a:rPr>
              <a:t>Being clear about our purpose and our commitment to it is really important when things are as challenging as they are right now and we’re asking people to go above and beyond for their patients and each other. </a:t>
            </a:r>
          </a:p>
          <a:p>
            <a:pPr marL="171450" indent="-171450" algn="l">
              <a:buFont typeface="Arial" panose="020B0604020202020204" pitchFamily="34" charset="0"/>
              <a:buChar char="•"/>
            </a:pPr>
            <a:endParaRPr lang="en-GB" sz="1200" b="0" i="0">
              <a:solidFill>
                <a:srgbClr val="242424"/>
              </a:solidFill>
              <a:effectLst/>
              <a:latin typeface="Arial"/>
              <a:cs typeface="Arial"/>
            </a:endParaRPr>
          </a:p>
          <a:p>
            <a:pPr marL="171450" indent="-171450" algn="l">
              <a:buFont typeface="Arial" panose="020B0604020202020204" pitchFamily="34" charset="0"/>
              <a:buChar char="•"/>
            </a:pPr>
            <a:r>
              <a:rPr lang="en-GB" sz="1200" b="0" i="0">
                <a:solidFill>
                  <a:srgbClr val="000000"/>
                </a:solidFill>
                <a:effectLst/>
                <a:latin typeface="Arial"/>
                <a:cs typeface="Arial"/>
              </a:rPr>
              <a:t>I’m always struck by the willingness of colleagues to do that, and I know the people whose lives you save and improve are immensely grateful for it. </a:t>
            </a:r>
          </a:p>
          <a:p>
            <a:pPr marL="171450" indent="-171450" algn="l">
              <a:buFont typeface="Arial" panose="020B0604020202020204" pitchFamily="34" charset="0"/>
              <a:buChar char="•"/>
            </a:pPr>
            <a:endParaRPr lang="en-GB" sz="1200" b="0" i="0">
              <a:solidFill>
                <a:srgbClr val="242424"/>
              </a:solidFill>
              <a:effectLst/>
              <a:latin typeface="Arial"/>
              <a:cs typeface="Arial"/>
            </a:endParaRPr>
          </a:p>
          <a:p>
            <a:pPr marL="171450" indent="-171450" algn="l">
              <a:buFont typeface="Arial" panose="020B0604020202020204" pitchFamily="34" charset="0"/>
              <a:buChar char="•"/>
            </a:pPr>
            <a:r>
              <a:rPr lang="en-GB" sz="1200" b="0" i="0">
                <a:solidFill>
                  <a:srgbClr val="000000"/>
                </a:solidFill>
                <a:effectLst/>
                <a:latin typeface="Arial"/>
                <a:cs typeface="Arial"/>
              </a:rPr>
              <a:t>That sense of purpose underpins all the great work that is going on across our hospitals. </a:t>
            </a:r>
          </a:p>
          <a:p>
            <a:pPr marL="171450" indent="-171450" algn="l">
              <a:buFont typeface="Arial" panose="020B0604020202020204" pitchFamily="34" charset="0"/>
              <a:buChar char="•"/>
            </a:pPr>
            <a:endParaRPr lang="en-GB" sz="1200" b="0" i="0">
              <a:solidFill>
                <a:srgbClr val="242424"/>
              </a:solidFill>
              <a:effectLst/>
              <a:latin typeface="Arial"/>
              <a:cs typeface="Arial"/>
            </a:endParaRPr>
          </a:p>
          <a:p>
            <a:pPr marL="171450" indent="-171450" algn="l">
              <a:buFont typeface="Arial" panose="020B0604020202020204" pitchFamily="34" charset="0"/>
              <a:buChar char="•"/>
            </a:pPr>
            <a:r>
              <a:rPr lang="en-GB" sz="1200" b="0" i="0">
                <a:solidFill>
                  <a:srgbClr val="000000"/>
                </a:solidFill>
                <a:effectLst/>
                <a:latin typeface="Arial"/>
                <a:cs typeface="Arial"/>
              </a:rPr>
              <a:t>Thank you again for your commitment to it.</a:t>
            </a:r>
          </a:p>
          <a:p>
            <a:pPr marL="171450" indent="-171450" algn="l">
              <a:buFont typeface="Arial" panose="020B0604020202020204" pitchFamily="34" charset="0"/>
              <a:buChar char="•"/>
            </a:pPr>
            <a:endParaRPr lang="en-GB" sz="1200" b="0" i="0">
              <a:solidFill>
                <a:srgbClr val="000000"/>
              </a:solidFill>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GB" sz="1200" b="0" i="0">
              <a:solidFill>
                <a:srgbClr val="242424"/>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b="0" i="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i="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i="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i="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i="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0" i="0">
              <a:solidFill>
                <a:srgbClr val="000000"/>
              </a:solidFill>
              <a:effectLst/>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D542E46-854E-C645-8965-B8BE8EDD3225}" type="slidenum">
              <a:rPr lang="en-US" smtClean="0"/>
              <a:t>10</a:t>
            </a:fld>
            <a:endParaRPr lang="en-US"/>
          </a:p>
        </p:txBody>
      </p:sp>
    </p:spTree>
    <p:extLst>
      <p:ext uri="{BB962C8B-B14F-4D97-AF65-F5344CB8AC3E}">
        <p14:creationId xmlns:p14="http://schemas.microsoft.com/office/powerpoint/2010/main" val="267080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685800" y="1143000"/>
            <a:ext cx="5486400" cy="3086100"/>
          </a:xfrm>
          <a:ln/>
        </p:spPr>
      </p:sp>
      <p:sp>
        <p:nvSpPr>
          <p:cNvPr id="51203"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B07DB24-C5F6-428C-8F0F-7530F00642F0}" type="slidenum">
              <a:rPr lang="en-GB" altLang="en-US">
                <a:solidFill>
                  <a:srgbClr val="000000"/>
                </a:solidFill>
              </a:rPr>
              <a:pPr eaLnBrk="1" hangingPunct="1">
                <a:spcBef>
                  <a:spcPct val="0"/>
                </a:spcBef>
              </a:pPr>
              <a:t>11</a:t>
            </a:fld>
            <a:endParaRPr lang="en-GB" altLang="en-US">
              <a:solidFill>
                <a:srgbClr val="000000"/>
              </a:solidFill>
            </a:endParaRPr>
          </a:p>
        </p:txBody>
      </p:sp>
    </p:spTree>
    <p:extLst>
      <p:ext uri="{BB962C8B-B14F-4D97-AF65-F5344CB8AC3E}">
        <p14:creationId xmlns:p14="http://schemas.microsoft.com/office/powerpoint/2010/main" val="89922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685800" y="1143000"/>
            <a:ext cx="5486400" cy="3086100"/>
          </a:xfrm>
          <a:ln/>
        </p:spPr>
      </p:sp>
      <p:sp>
        <p:nvSpPr>
          <p:cNvPr id="51203"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B07DB24-C5F6-428C-8F0F-7530F00642F0}" type="slidenum">
              <a:rPr lang="en-GB" altLang="en-US">
                <a:solidFill>
                  <a:srgbClr val="000000"/>
                </a:solidFill>
              </a:rPr>
              <a:pPr eaLnBrk="1" hangingPunct="1">
                <a:spcBef>
                  <a:spcPct val="0"/>
                </a:spcBef>
              </a:pPr>
              <a:t>12</a:t>
            </a:fld>
            <a:endParaRPr lang="en-GB" altLang="en-US">
              <a:solidFill>
                <a:srgbClr val="000000"/>
              </a:solidFill>
            </a:endParaRPr>
          </a:p>
        </p:txBody>
      </p:sp>
    </p:spTree>
    <p:extLst>
      <p:ext uri="{BB962C8B-B14F-4D97-AF65-F5344CB8AC3E}">
        <p14:creationId xmlns:p14="http://schemas.microsoft.com/office/powerpoint/2010/main" val="231661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Search Annual Report in Resources section of website – found in top menu, after Contact, About us, News, then Resources</a:t>
            </a:r>
          </a:p>
        </p:txBody>
      </p:sp>
      <p:sp>
        <p:nvSpPr>
          <p:cNvPr id="4" name="Slide Number Placeholder 3"/>
          <p:cNvSpPr>
            <a:spLocks noGrp="1"/>
          </p:cNvSpPr>
          <p:nvPr>
            <p:ph type="sldNum" sz="quarter" idx="5"/>
          </p:nvPr>
        </p:nvSpPr>
        <p:spPr/>
        <p:txBody>
          <a:bodyPr/>
          <a:lstStyle/>
          <a:p>
            <a:fld id="{5D542E46-854E-C645-8965-B8BE8EDD3225}" type="slidenum">
              <a:rPr lang="en-US" smtClean="0"/>
              <a:t>13</a:t>
            </a:fld>
            <a:endParaRPr lang="en-US"/>
          </a:p>
        </p:txBody>
      </p:sp>
    </p:spTree>
    <p:extLst>
      <p:ext uri="{BB962C8B-B14F-4D97-AF65-F5344CB8AC3E}">
        <p14:creationId xmlns:p14="http://schemas.microsoft.com/office/powerpoint/2010/main" val="182850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 take questions, I’d just like to share a brief video that highlights some of the many achievements across </a:t>
            </a:r>
            <a:r>
              <a:rPr lang="en-GB" dirty="0" err="1"/>
              <a:t>UHSussex</a:t>
            </a:r>
            <a:r>
              <a:rPr lang="en-GB" dirty="0"/>
              <a:t> that took place last year – I hope </a:t>
            </a:r>
            <a:r>
              <a:rPr lang="en-GB"/>
              <a:t>you enjoy it….</a:t>
            </a:r>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15</a:t>
            </a:fld>
            <a:endParaRPr lang="en-US"/>
          </a:p>
        </p:txBody>
      </p:sp>
    </p:spTree>
    <p:extLst>
      <p:ext uri="{BB962C8B-B14F-4D97-AF65-F5344CB8AC3E}">
        <p14:creationId xmlns:p14="http://schemas.microsoft.com/office/powerpoint/2010/main" val="254590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17</a:t>
            </a:fld>
            <a:endParaRPr lang="en-US"/>
          </a:p>
        </p:txBody>
      </p:sp>
    </p:spTree>
    <p:extLst>
      <p:ext uri="{BB962C8B-B14F-4D97-AF65-F5344CB8AC3E}">
        <p14:creationId xmlns:p14="http://schemas.microsoft.com/office/powerpoint/2010/main" val="223628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19</a:t>
            </a:fld>
            <a:endParaRPr lang="en-US"/>
          </a:p>
        </p:txBody>
      </p:sp>
    </p:spTree>
    <p:extLst>
      <p:ext uri="{BB962C8B-B14F-4D97-AF65-F5344CB8AC3E}">
        <p14:creationId xmlns:p14="http://schemas.microsoft.com/office/powerpoint/2010/main" val="66643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20</a:t>
            </a:fld>
            <a:endParaRPr lang="en-US"/>
          </a:p>
        </p:txBody>
      </p:sp>
    </p:spTree>
    <p:extLst>
      <p:ext uri="{BB962C8B-B14F-4D97-AF65-F5344CB8AC3E}">
        <p14:creationId xmlns:p14="http://schemas.microsoft.com/office/powerpoint/2010/main" val="815309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21</a:t>
            </a:fld>
            <a:endParaRPr lang="en-US"/>
          </a:p>
        </p:txBody>
      </p:sp>
    </p:spTree>
    <p:extLst>
      <p:ext uri="{BB962C8B-B14F-4D97-AF65-F5344CB8AC3E}">
        <p14:creationId xmlns:p14="http://schemas.microsoft.com/office/powerpoint/2010/main" val="422424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22</a:t>
            </a:fld>
            <a:endParaRPr lang="en-US" dirty="0"/>
          </a:p>
        </p:txBody>
      </p:sp>
    </p:spTree>
    <p:extLst>
      <p:ext uri="{BB962C8B-B14F-4D97-AF65-F5344CB8AC3E}">
        <p14:creationId xmlns:p14="http://schemas.microsoft.com/office/powerpoint/2010/main" val="72288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5D542E46-854E-C645-8965-B8BE8EDD3225}" type="slidenum">
              <a:rPr lang="en-US" smtClean="0"/>
              <a:t>2</a:t>
            </a:fld>
            <a:endParaRPr lang="en-US"/>
          </a:p>
        </p:txBody>
      </p:sp>
    </p:spTree>
    <p:extLst>
      <p:ext uri="{BB962C8B-B14F-4D97-AF65-F5344CB8AC3E}">
        <p14:creationId xmlns:p14="http://schemas.microsoft.com/office/powerpoint/2010/main" val="237237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23</a:t>
            </a:fld>
            <a:endParaRPr lang="en-US" dirty="0"/>
          </a:p>
        </p:txBody>
      </p:sp>
    </p:spTree>
    <p:extLst>
      <p:ext uri="{BB962C8B-B14F-4D97-AF65-F5344CB8AC3E}">
        <p14:creationId xmlns:p14="http://schemas.microsoft.com/office/powerpoint/2010/main" val="2216189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542E46-854E-C645-8965-B8BE8EDD3225}" type="slidenum">
              <a:rPr lang="en-US" smtClean="0"/>
              <a:t>24</a:t>
            </a:fld>
            <a:endParaRPr lang="en-US" dirty="0"/>
          </a:p>
        </p:txBody>
      </p:sp>
    </p:spTree>
    <p:extLst>
      <p:ext uri="{BB962C8B-B14F-4D97-AF65-F5344CB8AC3E}">
        <p14:creationId xmlns:p14="http://schemas.microsoft.com/office/powerpoint/2010/main" val="359197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542E46-854E-C645-8965-B8BE8EDD3225}" type="slidenum">
              <a:rPr lang="en-US" smtClean="0"/>
              <a:t>25</a:t>
            </a:fld>
            <a:endParaRPr lang="en-US" dirty="0"/>
          </a:p>
        </p:txBody>
      </p:sp>
    </p:spTree>
    <p:extLst>
      <p:ext uri="{BB962C8B-B14F-4D97-AF65-F5344CB8AC3E}">
        <p14:creationId xmlns:p14="http://schemas.microsoft.com/office/powerpoint/2010/main" val="4002807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542E46-854E-C645-8965-B8BE8EDD3225}" type="slidenum">
              <a:rPr lang="en-US" smtClean="0"/>
              <a:t>26</a:t>
            </a:fld>
            <a:endParaRPr lang="en-US" dirty="0"/>
          </a:p>
        </p:txBody>
      </p:sp>
    </p:spTree>
    <p:extLst>
      <p:ext uri="{BB962C8B-B14F-4D97-AF65-F5344CB8AC3E}">
        <p14:creationId xmlns:p14="http://schemas.microsoft.com/office/powerpoint/2010/main" val="200154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542E46-854E-C645-8965-B8BE8EDD3225}" type="slidenum">
              <a:rPr lang="en-US" smtClean="0"/>
              <a:t>27</a:t>
            </a:fld>
            <a:endParaRPr lang="en-US" dirty="0"/>
          </a:p>
        </p:txBody>
      </p:sp>
    </p:spTree>
    <p:extLst>
      <p:ext uri="{BB962C8B-B14F-4D97-AF65-F5344CB8AC3E}">
        <p14:creationId xmlns:p14="http://schemas.microsoft.com/office/powerpoint/2010/main" val="318491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28</a:t>
            </a:fld>
            <a:endParaRPr lang="en-US"/>
          </a:p>
        </p:txBody>
      </p:sp>
    </p:spTree>
    <p:extLst>
      <p:ext uri="{BB962C8B-B14F-4D97-AF65-F5344CB8AC3E}">
        <p14:creationId xmlns:p14="http://schemas.microsoft.com/office/powerpoint/2010/main" val="68143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24E907-D368-431F-8F77-A4C7F8FB0DB4}"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6459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24E907-D368-431F-8F77-A4C7F8FB0DB4}" type="slidenum">
              <a:rPr lang="en-GB" smtClean="0"/>
              <a:t>32</a:t>
            </a:fld>
            <a:endParaRPr lang="en-GB" dirty="0"/>
          </a:p>
        </p:txBody>
      </p:sp>
    </p:spTree>
    <p:extLst>
      <p:ext uri="{BB962C8B-B14F-4D97-AF65-F5344CB8AC3E}">
        <p14:creationId xmlns:p14="http://schemas.microsoft.com/office/powerpoint/2010/main" val="1811330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24E907-D368-431F-8F77-A4C7F8FB0DB4}"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3087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24E907-D368-431F-8F77-A4C7F8FB0DB4}" type="slidenum">
              <a:rPr lang="en-GB" smtClean="0"/>
              <a:t>34</a:t>
            </a:fld>
            <a:endParaRPr lang="en-GB" dirty="0"/>
          </a:p>
        </p:txBody>
      </p:sp>
    </p:spTree>
    <p:extLst>
      <p:ext uri="{BB962C8B-B14F-4D97-AF65-F5344CB8AC3E}">
        <p14:creationId xmlns:p14="http://schemas.microsoft.com/office/powerpoint/2010/main" val="187143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GB">
                <a:cs typeface="Calibri"/>
              </a:rPr>
              <a:t>Context: </a:t>
            </a:r>
          </a:p>
          <a:p>
            <a:pPr marL="171450" indent="-171450">
              <a:lnSpc>
                <a:spcPct val="150000"/>
              </a:lnSpc>
              <a:spcAft>
                <a:spcPts val="600"/>
              </a:spcAft>
              <a:buFont typeface="Arial" panose="020B0604020202020204" pitchFamily="34" charset="0"/>
              <a:buChar char="•"/>
            </a:pPr>
            <a:r>
              <a:rPr lang="en-GB" b="0" i="0">
                <a:solidFill>
                  <a:srgbClr val="000000"/>
                </a:solidFill>
                <a:effectLst/>
                <a:latin typeface="Arial" panose="020B0604020202020204" pitchFamily="34" charset="0"/>
              </a:rPr>
              <a:t>2022/23 proved a challenging year for all NHS organisations and </a:t>
            </a:r>
            <a:r>
              <a:rPr lang="en-GB" b="0" i="0" err="1">
                <a:solidFill>
                  <a:srgbClr val="000000"/>
                </a:solidFill>
                <a:effectLst/>
                <a:latin typeface="Arial" panose="020B0604020202020204" pitchFamily="34" charset="0"/>
              </a:rPr>
              <a:t>UHSussex</a:t>
            </a:r>
            <a:r>
              <a:rPr lang="en-GB" b="0" i="0">
                <a:solidFill>
                  <a:srgbClr val="000000"/>
                </a:solidFill>
                <a:effectLst/>
                <a:latin typeface="Arial" panose="020B0604020202020204" pitchFamily="34" charset="0"/>
              </a:rPr>
              <a:t> was no exception.</a:t>
            </a:r>
            <a:r>
              <a:rPr lang="en-GB" sz="1200" b="0" i="0">
                <a:solidFill>
                  <a:schemeClr val="tx1"/>
                </a:solidFill>
                <a:effectLst/>
                <a:latin typeface="Arial" panose="020B0604020202020204" pitchFamily="34" charset="0"/>
                <a:cs typeface="Arial" panose="020B0604020202020204" pitchFamily="34" charset="0"/>
              </a:rPr>
              <a:t> </a:t>
            </a:r>
          </a:p>
          <a:p>
            <a:pPr marL="0" indent="0">
              <a:lnSpc>
                <a:spcPct val="150000"/>
              </a:lnSpc>
              <a:spcAft>
                <a:spcPts val="600"/>
              </a:spcAft>
              <a:buFont typeface="Arial" panose="020B0604020202020204" pitchFamily="34" charset="0"/>
              <a:buNone/>
            </a:pPr>
            <a:endParaRPr lang="en-GB" sz="1200" b="0" i="0">
              <a:solidFill>
                <a:schemeClr val="tx1"/>
              </a:solidFill>
              <a:effectLst/>
              <a:latin typeface="Arial" panose="020B0604020202020204" pitchFamily="34" charset="0"/>
              <a:cs typeface="Arial" panose="020B0604020202020204" pitchFamily="34" charset="0"/>
            </a:endParaRPr>
          </a:p>
          <a:p>
            <a:pPr marL="171450" indent="-171450">
              <a:lnSpc>
                <a:spcPct val="150000"/>
              </a:lnSpc>
              <a:spcAft>
                <a:spcPts val="600"/>
              </a:spcAft>
              <a:buFont typeface="Arial" panose="020B0604020202020204" pitchFamily="34" charset="0"/>
              <a:buChar char="•"/>
            </a:pPr>
            <a:r>
              <a:rPr lang="en-GB" sz="1200" b="0" i="0">
                <a:solidFill>
                  <a:schemeClr val="tx1"/>
                </a:solidFill>
                <a:effectLst/>
                <a:latin typeface="Arial" panose="020B0604020202020204" pitchFamily="34" charset="0"/>
                <a:cs typeface="Arial" panose="020B0604020202020204" pitchFamily="34" charset="0"/>
              </a:rPr>
              <a:t>We have had </a:t>
            </a:r>
            <a:r>
              <a:rPr lang="en-GB" sz="1200">
                <a:solidFill>
                  <a:schemeClr val="tx1"/>
                </a:solidFill>
                <a:latin typeface="Arial"/>
                <a:cs typeface="Arial"/>
              </a:rPr>
              <a:t>a very difficult winter, high demand for our services, staffing challenges, difficulties discharging medically ready patients to more appropriate care settings, and, the challenges of industrial action. </a:t>
            </a:r>
          </a:p>
          <a:p>
            <a:pPr marL="0" indent="0">
              <a:lnSpc>
                <a:spcPct val="150000"/>
              </a:lnSpc>
              <a:spcAft>
                <a:spcPts val="600"/>
              </a:spcAft>
              <a:buFont typeface="Arial" panose="020B0604020202020204" pitchFamily="34" charset="0"/>
              <a:buNone/>
            </a:pPr>
            <a:endParaRPr lang="en-GB" sz="1200">
              <a:solidFill>
                <a:schemeClr val="tx1"/>
              </a:solidFill>
              <a:latin typeface="Arial"/>
              <a:cs typeface="Arial"/>
            </a:endParaRPr>
          </a:p>
          <a:p>
            <a:pPr marL="171450" marR="0" lvl="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sz="1200">
                <a:solidFill>
                  <a:schemeClr val="tx1"/>
                </a:solidFill>
                <a:highlight>
                  <a:srgbClr val="FFFF00"/>
                </a:highlight>
                <a:latin typeface="Arial"/>
                <a:cs typeface="Arial"/>
              </a:rPr>
              <a:t>One thing that became clear is that </a:t>
            </a:r>
            <a:r>
              <a:rPr lang="en-GB">
                <a:highlight>
                  <a:srgbClr val="FFFF00"/>
                </a:highlight>
              </a:rPr>
              <a:t>even throughout these challenges, our purpose has continued - t</a:t>
            </a:r>
            <a:r>
              <a:rPr lang="en-GB" sz="1200" b="0" i="0">
                <a:solidFill>
                  <a:srgbClr val="000000"/>
                </a:solidFill>
                <a:effectLst/>
                <a:highlight>
                  <a:srgbClr val="FFFF00"/>
                </a:highlight>
                <a:latin typeface="Arial" panose="020B0604020202020204" pitchFamily="34" charset="0"/>
                <a:cs typeface="Arial" panose="020B0604020202020204" pitchFamily="34" charset="0"/>
              </a:rPr>
              <a:t>o provide excellent care every time for the patients who are first and foremost in all our thinking. </a:t>
            </a:r>
          </a:p>
          <a:p>
            <a:pPr marL="0" marR="0" lvl="0" indent="0" algn="l"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lang="en-GB" sz="1200" b="0" i="0">
                <a:solidFill>
                  <a:srgbClr val="000000"/>
                </a:solidFill>
                <a:effectLst/>
                <a:highlight>
                  <a:srgbClr val="FFFF00"/>
                </a:highlight>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pPr marL="171450" indent="-171450" algn="l">
              <a:lnSpc>
                <a:spcPct val="150000"/>
              </a:lnSpc>
              <a:buFont typeface="Arial" panose="020B0604020202020204" pitchFamily="34" charset="0"/>
              <a:buChar char="•"/>
            </a:pPr>
            <a:r>
              <a:rPr lang="en-GB" sz="1200" b="0" i="0">
                <a:solidFill>
                  <a:srgbClr val="000000"/>
                </a:solidFill>
                <a:effectLst/>
                <a:latin typeface="Arial" panose="020B0604020202020204" pitchFamily="34" charset="0"/>
                <a:cs typeface="Arial" panose="020B0604020202020204" pitchFamily="34" charset="0"/>
              </a:rPr>
              <a:t>We aim to do that through our commitment to continuous improvement – by being an organisation where better never stops, always focused on the True North objectives that will keep us moving towards that goal. </a:t>
            </a:r>
          </a:p>
          <a:p>
            <a:pPr marL="0" indent="0" algn="l">
              <a:lnSpc>
                <a:spcPct val="150000"/>
              </a:lnSpc>
              <a:buFont typeface="Arial" panose="020B0604020202020204" pitchFamily="34" charset="0"/>
              <a:buNone/>
            </a:pPr>
            <a:endParaRPr lang="en-GB" sz="1200" b="0" i="0">
              <a:solidFill>
                <a:srgbClr val="000000"/>
              </a:solidFill>
              <a:effectLst/>
              <a:latin typeface="Arial" panose="020B0604020202020204" pitchFamily="34" charset="0"/>
              <a:cs typeface="Arial" panose="020B0604020202020204" pitchFamily="34" charset="0"/>
            </a:endParaRPr>
          </a:p>
          <a:p>
            <a:pPr marL="171450" indent="-171450" algn="l">
              <a:lnSpc>
                <a:spcPct val="150000"/>
              </a:lnSpc>
              <a:buFont typeface="Arial" panose="020B0604020202020204" pitchFamily="34" charset="0"/>
              <a:buChar char="•"/>
            </a:pPr>
            <a:r>
              <a:rPr lang="en-GB" sz="1200" b="0" i="0">
                <a:solidFill>
                  <a:srgbClr val="000000"/>
                </a:solidFill>
                <a:effectLst/>
                <a:latin typeface="Arial" panose="020B0604020202020204" pitchFamily="34" charset="0"/>
                <a:cs typeface="Arial" panose="020B0604020202020204" pitchFamily="34" charset="0"/>
              </a:rPr>
              <a:t>So despite the difficulties of 2022/23, we had lots of success and achievements to be proud of</a:t>
            </a:r>
            <a:endParaRPr lang="en-GB" sz="1200" b="0" i="0">
              <a:solidFill>
                <a:srgbClr val="242424"/>
              </a:solidFill>
              <a:effectLst/>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GB">
              <a:latin typeface="Arial" panose="020B0604020202020204" pitchFamily="34" charset="0"/>
              <a:cs typeface="Arial" panose="020B0604020202020204" pitchFamily="34" charset="0"/>
            </a:endParaRPr>
          </a:p>
          <a:p>
            <a:endParaRPr lang="en-GB" sz="1200">
              <a:latin typeface="Arial"/>
              <a:cs typeface="Arial"/>
            </a:endParaRPr>
          </a:p>
          <a:p>
            <a:endParaRPr lang="en-GB"/>
          </a:p>
        </p:txBody>
      </p:sp>
      <p:sp>
        <p:nvSpPr>
          <p:cNvPr id="4" name="Slide Number Placeholder 3"/>
          <p:cNvSpPr>
            <a:spLocks noGrp="1"/>
          </p:cNvSpPr>
          <p:nvPr>
            <p:ph type="sldNum" sz="quarter" idx="5"/>
          </p:nvPr>
        </p:nvSpPr>
        <p:spPr/>
        <p:txBody>
          <a:bodyPr/>
          <a:lstStyle/>
          <a:p>
            <a:fld id="{5D542E46-854E-C645-8965-B8BE8EDD3225}" type="slidenum">
              <a:rPr lang="en-US" smtClean="0"/>
              <a:t>3</a:t>
            </a:fld>
            <a:endParaRPr lang="en-US"/>
          </a:p>
        </p:txBody>
      </p:sp>
    </p:spTree>
    <p:extLst>
      <p:ext uri="{BB962C8B-B14F-4D97-AF65-F5344CB8AC3E}">
        <p14:creationId xmlns:p14="http://schemas.microsoft.com/office/powerpoint/2010/main" val="3141735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24E907-D368-431F-8F77-A4C7F8FB0DB4}"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0249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24E907-D368-431F-8F77-A4C7F8FB0DB4}"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5699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24E907-D368-431F-8F77-A4C7F8FB0DB4}" type="slidenum">
              <a:rPr lang="en-GB" smtClean="0"/>
              <a:t>37</a:t>
            </a:fld>
            <a:endParaRPr lang="en-GB" dirty="0"/>
          </a:p>
        </p:txBody>
      </p:sp>
    </p:spTree>
    <p:extLst>
      <p:ext uri="{BB962C8B-B14F-4D97-AF65-F5344CB8AC3E}">
        <p14:creationId xmlns:p14="http://schemas.microsoft.com/office/powerpoint/2010/main" val="318604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40</a:t>
            </a:fld>
            <a:endParaRPr lang="en-US"/>
          </a:p>
        </p:txBody>
      </p:sp>
    </p:spTree>
    <p:extLst>
      <p:ext uri="{BB962C8B-B14F-4D97-AF65-F5344CB8AC3E}">
        <p14:creationId xmlns:p14="http://schemas.microsoft.com/office/powerpoint/2010/main" val="83822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In 2022/23: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 More than 5,000 people started cancer treatment (2021/22 5,500)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 We received more than 670,000 referrals for care (2021/22 420,000)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 We held more than 1.2 million outpatient appointments (2021/22 1.1 million)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 We performed more than 134,000 operations and day case procedures (2021/22 46,000)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 We delivered more than 8,300 babies (2021/22 8,500)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 We cared for more than 1,300 patients with Covid-19 (2021/22 3,500)</a:t>
            </a:r>
          </a:p>
          <a:p>
            <a:pPr marL="0" indent="0">
              <a:buFont typeface="Arial" panose="020B0604020202020204" pitchFamily="34" charset="0"/>
              <a:buNone/>
            </a:pPr>
            <a:r>
              <a:rPr lang="en-GB"/>
              <a:t>• We saw more than 347,000 people in our emergency departments (2021/22 320,000) </a:t>
            </a:r>
          </a:p>
          <a:p>
            <a:pPr marL="0" indent="0">
              <a:buFont typeface="Arial" panose="020B0604020202020204" pitchFamily="34" charset="0"/>
              <a:buNone/>
            </a:pPr>
            <a:r>
              <a:rPr lang="en-GB"/>
              <a:t>• We admitted more than 107,000 patients to our wards (2021/22 77,000) </a:t>
            </a:r>
          </a:p>
        </p:txBody>
      </p:sp>
      <p:sp>
        <p:nvSpPr>
          <p:cNvPr id="4" name="Slide Number Placeholder 3"/>
          <p:cNvSpPr>
            <a:spLocks noGrp="1"/>
          </p:cNvSpPr>
          <p:nvPr>
            <p:ph type="sldNum" sz="quarter" idx="5"/>
          </p:nvPr>
        </p:nvSpPr>
        <p:spPr/>
        <p:txBody>
          <a:bodyPr/>
          <a:lstStyle/>
          <a:p>
            <a:fld id="{5D542E46-854E-C645-8965-B8BE8EDD3225}" type="slidenum">
              <a:rPr lang="en-US" smtClean="0"/>
              <a:t>4</a:t>
            </a:fld>
            <a:endParaRPr lang="en-US"/>
          </a:p>
        </p:txBody>
      </p:sp>
    </p:spTree>
    <p:extLst>
      <p:ext uri="{BB962C8B-B14F-4D97-AF65-F5344CB8AC3E}">
        <p14:creationId xmlns:p14="http://schemas.microsoft.com/office/powerpoint/2010/main" val="65166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a:solidFill>
                  <a:srgbClr val="000000"/>
                </a:solidFill>
                <a:effectLst/>
                <a:latin typeface="Arial" panose="020B0604020202020204" pitchFamily="34" charset="0"/>
              </a:rPr>
              <a:t>In A&amp;E we treated, admitted or discharged 63.4% of patients within 4 hours across the year, following significant flow constraints, and increased A&amp;E demand. </a:t>
            </a:r>
          </a:p>
          <a:p>
            <a:pPr marL="0" indent="0">
              <a:buFont typeface="Arial" panose="020B0604020202020204" pitchFamily="34" charset="0"/>
              <a:buNone/>
            </a:pPr>
            <a:endParaRPr lang="en-GB" sz="1200" b="0" i="0">
              <a:solidFill>
                <a:srgbClr val="000000"/>
              </a:solidFill>
              <a:effectLst/>
              <a:latin typeface="Arial" panose="020B0604020202020204" pitchFamily="34" charset="0"/>
            </a:endParaRPr>
          </a:p>
          <a:p>
            <a:pPr marL="171450" indent="-171450">
              <a:buFont typeface="Arial" panose="020B0604020202020204" pitchFamily="34" charset="0"/>
              <a:buChar char="•"/>
            </a:pPr>
            <a:r>
              <a:rPr lang="en-GB" sz="1200" b="0" i="0">
                <a:solidFill>
                  <a:srgbClr val="000000"/>
                </a:solidFill>
                <a:effectLst/>
                <a:latin typeface="Arial" panose="020B0604020202020204" pitchFamily="34" charset="0"/>
              </a:rPr>
              <a:t>We worked collaboratively with partners, continued to develop our estate to support A&amp;E and continued to enhance our internal process improvements which will continue to mature and deliver improvements into 2023/24. </a:t>
            </a:r>
          </a:p>
          <a:p>
            <a:pPr marL="0" indent="0">
              <a:buFont typeface="Arial" panose="020B0604020202020204" pitchFamily="34" charset="0"/>
              <a:buNone/>
            </a:pPr>
            <a:endParaRPr lang="en-GB" sz="1200" b="0" i="0">
              <a:solidFill>
                <a:srgbClr val="000000"/>
              </a:solidFill>
              <a:effectLst/>
              <a:latin typeface="Arial" panose="020B0604020202020204" pitchFamily="34" charset="0"/>
            </a:endParaRPr>
          </a:p>
          <a:p>
            <a:pPr marL="171450" indent="-171450">
              <a:buFont typeface="Arial" panose="020B0604020202020204" pitchFamily="34" charset="0"/>
              <a:buChar char="•"/>
            </a:pPr>
            <a:r>
              <a:rPr lang="en-GB" sz="1200"/>
              <a:t>We improved our ambulance handover times</a:t>
            </a:r>
          </a:p>
          <a:p>
            <a:pPr marL="0" indent="0">
              <a:buFont typeface="Arial" panose="020B0604020202020204" pitchFamily="34" charset="0"/>
              <a:buNone/>
            </a:pPr>
            <a:endParaRPr lang="en-GB" sz="1200"/>
          </a:p>
          <a:p>
            <a:pPr marL="171450" indent="-171450">
              <a:buFont typeface="Arial" panose="020B0604020202020204" pitchFamily="34" charset="0"/>
              <a:buChar char="•"/>
            </a:pPr>
            <a:r>
              <a:rPr lang="en-GB" sz="1200"/>
              <a:t>These improvements mean more patients are rating their experience in ED as good or very good. </a:t>
            </a:r>
          </a:p>
          <a:p>
            <a:pPr marL="0" indent="0">
              <a:buFont typeface="Arial" panose="020B0604020202020204" pitchFamily="34" charset="0"/>
              <a:buNone/>
            </a:pPr>
            <a:endParaRPr lang="en-GB"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rPr>
              <a:t>Our goal now is to ensure at least 76% of patients across </a:t>
            </a:r>
            <a:r>
              <a:rPr lang="en-GB" sz="1200" err="1">
                <a:solidFill>
                  <a:srgbClr val="000000"/>
                </a:solidFill>
              </a:rPr>
              <a:t>UHSussex</a:t>
            </a:r>
            <a:r>
              <a:rPr lang="en-GB" sz="1200">
                <a:solidFill>
                  <a:srgbClr val="000000"/>
                </a:solidFill>
              </a:rPr>
              <a:t> wait less than four hours to be treated, discharged or admitted from our emergency departments.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5D542E46-854E-C645-8965-B8BE8EDD3225}" type="slidenum">
              <a:rPr lang="en-US" smtClean="0"/>
              <a:t>5</a:t>
            </a:fld>
            <a:endParaRPr lang="en-US"/>
          </a:p>
        </p:txBody>
      </p:sp>
    </p:spTree>
    <p:extLst>
      <p:ext uri="{BB962C8B-B14F-4D97-AF65-F5344CB8AC3E}">
        <p14:creationId xmlns:p14="http://schemas.microsoft.com/office/powerpoint/2010/main" val="178944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a:solidFill>
                  <a:srgbClr val="1F497D"/>
                </a:solidFill>
                <a:latin typeface="+mn-lt"/>
              </a:rPr>
              <a:t>Since March 2022, we’ve treated about 31,700 patients, who would have otherwise waited more than 78 weeks for treatment</a:t>
            </a:r>
          </a:p>
          <a:p>
            <a:pPr fontAlgn="base"/>
            <a:endParaRPr lang="en-GB" sz="1200">
              <a:solidFill>
                <a:srgbClr val="1F497D"/>
              </a:solidFill>
              <a:latin typeface="+mn-lt"/>
            </a:endParaRPr>
          </a:p>
          <a:p>
            <a:pPr marL="171450" indent="-171450" fontAlgn="base">
              <a:buFont typeface="Arial" panose="020B0604020202020204" pitchFamily="34" charset="0"/>
              <a:buChar char="•"/>
            </a:pPr>
            <a:r>
              <a:rPr lang="en-GB" sz="1200">
                <a:solidFill>
                  <a:srgbClr val="1F497D"/>
                </a:solidFill>
                <a:latin typeface="+mn-lt"/>
              </a:rPr>
              <a:t>By March 2023, we had fewer than 300 patients waiting more than 78 weeks for treatment</a:t>
            </a:r>
          </a:p>
          <a:p>
            <a:pPr marL="0" indent="0" fontAlgn="base">
              <a:buFont typeface="Arial" panose="020B0604020202020204" pitchFamily="34" charset="0"/>
              <a:buNone/>
            </a:pPr>
            <a:endParaRPr lang="en-GB" sz="1200" b="0" i="0" u="none" strike="noStrike">
              <a:solidFill>
                <a:srgbClr val="1F497D"/>
              </a:solidFill>
              <a:effectLst/>
              <a:latin typeface="+mn-lt"/>
            </a:endParaRPr>
          </a:p>
          <a:p>
            <a:pPr marL="171450" indent="-171450" fontAlgn="base">
              <a:buFont typeface="Arial" panose="020B0604020202020204" pitchFamily="34" charset="0"/>
              <a:buChar char="•"/>
            </a:pPr>
            <a:r>
              <a:rPr lang="en-GB" sz="1200" b="0" i="0" u="none" strike="noStrike">
                <a:solidFill>
                  <a:srgbClr val="1F497D"/>
                </a:solidFill>
                <a:effectLst/>
                <a:latin typeface="+mn-lt"/>
              </a:rPr>
              <a:t>Non-elective pressures and industrial action have impacted this</a:t>
            </a:r>
          </a:p>
          <a:p>
            <a:pPr fontAlgn="base"/>
            <a:endParaRPr lang="en-GB" sz="1200" b="0" i="0" u="none" strike="noStrike">
              <a:solidFill>
                <a:srgbClr val="1F497D"/>
              </a:solidFill>
              <a:effectLst/>
              <a:latin typeface="+mn-lt"/>
            </a:endParaRPr>
          </a:p>
          <a:p>
            <a:pPr marL="0" indent="0" fontAlgn="base">
              <a:buNone/>
            </a:pPr>
            <a:r>
              <a:rPr lang="en-GB" sz="1200" b="1" i="0" u="none" strike="noStrike">
                <a:solidFill>
                  <a:srgbClr val="1F497D"/>
                </a:solidFill>
                <a:effectLst/>
                <a:latin typeface="+mn-lt"/>
              </a:rPr>
              <a:t>Look ahead: </a:t>
            </a:r>
            <a:r>
              <a:rPr lang="en-GB" sz="1200" b="0" i="0" u="none" strike="noStrike">
                <a:solidFill>
                  <a:srgbClr val="1F497D"/>
                </a:solidFill>
                <a:effectLst/>
                <a:latin typeface="+mn-lt"/>
              </a:rPr>
              <a:t>We have now shifted focus and </a:t>
            </a:r>
            <a:r>
              <a:rPr lang="en-GB" sz="1200">
                <a:solidFill>
                  <a:srgbClr val="1F497D"/>
                </a:solidFill>
                <a:latin typeface="+mn-lt"/>
              </a:rPr>
              <a:t>have plans to ensure that </a:t>
            </a:r>
            <a:r>
              <a:rPr lang="en-GB" sz="1200" b="0" i="0" u="none" strike="noStrike">
                <a:solidFill>
                  <a:srgbClr val="1F497D"/>
                </a:solidFill>
                <a:effectLst/>
                <a:latin typeface="+mn-lt"/>
              </a:rPr>
              <a:t>no patients are waiting more than 65 weeks by the end of March 2024.</a:t>
            </a:r>
          </a:p>
          <a:p>
            <a:endParaRPr lang="en-GB"/>
          </a:p>
          <a:p>
            <a:endParaRPr lang="en-GB"/>
          </a:p>
        </p:txBody>
      </p:sp>
      <p:sp>
        <p:nvSpPr>
          <p:cNvPr id="4" name="Slide Number Placeholder 3"/>
          <p:cNvSpPr>
            <a:spLocks noGrp="1"/>
          </p:cNvSpPr>
          <p:nvPr>
            <p:ph type="sldNum" sz="quarter" idx="5"/>
          </p:nvPr>
        </p:nvSpPr>
        <p:spPr/>
        <p:txBody>
          <a:bodyPr/>
          <a:lstStyle/>
          <a:p>
            <a:fld id="{5D542E46-854E-C645-8965-B8BE8EDD3225}" type="slidenum">
              <a:rPr lang="en-US" smtClean="0"/>
              <a:t>6</a:t>
            </a:fld>
            <a:endParaRPr lang="en-US"/>
          </a:p>
        </p:txBody>
      </p:sp>
    </p:spTree>
    <p:extLst>
      <p:ext uri="{BB962C8B-B14F-4D97-AF65-F5344CB8AC3E}">
        <p14:creationId xmlns:p14="http://schemas.microsoft.com/office/powerpoint/2010/main" val="160434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solidFill>
                  <a:srgbClr val="1F497D"/>
                </a:solidFill>
                <a:latin typeface="Arial"/>
                <a:cs typeface="Arial"/>
              </a:rPr>
              <a:t>We have one of the largest waiting lists in the country for patients referred from their GP for suspected cancer. Despite this, we are within the national average of patients waiting over 62 days for treatment.</a:t>
            </a:r>
          </a:p>
          <a:p>
            <a:pPr marL="0" indent="0">
              <a:buFont typeface="Arial" panose="020B0604020202020204" pitchFamily="34" charset="0"/>
              <a:buNone/>
            </a:pPr>
            <a:endParaRPr lang="en-GB">
              <a:solidFill>
                <a:srgbClr val="1F497D"/>
              </a:solidFill>
              <a:latin typeface="Arial"/>
              <a:cs typeface="Arial"/>
            </a:endParaRPr>
          </a:p>
          <a:p>
            <a:pPr marL="171450" indent="-171450">
              <a:buFont typeface="Arial" panose="020B0604020202020204" pitchFamily="34" charset="0"/>
              <a:buChar char="•"/>
            </a:pPr>
            <a:r>
              <a:rPr lang="en-GB">
                <a:solidFill>
                  <a:srgbClr val="1F497D"/>
                </a:solidFill>
                <a:latin typeface="Arial"/>
                <a:cs typeface="Arial"/>
              </a:rPr>
              <a:t>We had an extremely strong finish to the financial year in terms of Faster Diagnosis Standard performance, which aims that 75% of patients have cancer diagnosed or ruled out within a maximum of 28 days from referral.</a:t>
            </a:r>
          </a:p>
          <a:p>
            <a:pPr marL="0" indent="0">
              <a:buFont typeface="Arial" panose="020B0604020202020204" pitchFamily="34" charset="0"/>
              <a:buNone/>
            </a:pPr>
            <a:endParaRPr lang="en-GB">
              <a:solidFill>
                <a:srgbClr val="1F497D"/>
              </a:solidFill>
              <a:latin typeface="Arial"/>
              <a:cs typeface="Arial"/>
            </a:endParaRPr>
          </a:p>
          <a:p>
            <a:pPr marL="628650" lvl="1" indent="-171450">
              <a:buFont typeface="Arial" panose="020B0604020202020204" pitchFamily="34" charset="0"/>
              <a:buChar char="•"/>
            </a:pPr>
            <a:r>
              <a:rPr lang="en-GB">
                <a:solidFill>
                  <a:srgbClr val="1F497D"/>
                </a:solidFill>
                <a:latin typeface="Arial"/>
                <a:cs typeface="Arial"/>
              </a:rPr>
              <a:t>In February 2023, we reached 74.3% - the highest the organisation has ever achieved.</a:t>
            </a:r>
          </a:p>
          <a:p>
            <a:pPr marL="457200" lvl="1" indent="0">
              <a:buFont typeface="Arial" panose="020B0604020202020204" pitchFamily="34" charset="0"/>
              <a:buNone/>
            </a:pPr>
            <a:endParaRPr lang="en-GB">
              <a:solidFill>
                <a:srgbClr val="1F497D"/>
              </a:solidFill>
              <a:latin typeface="Arial"/>
              <a:cs typeface="Arial"/>
            </a:endParaRPr>
          </a:p>
          <a:p>
            <a:pPr marL="628650" lvl="1" indent="-171450">
              <a:buFont typeface="Arial" panose="020B0604020202020204" pitchFamily="34" charset="0"/>
              <a:buChar char="•"/>
            </a:pPr>
            <a:r>
              <a:rPr lang="en-GB">
                <a:solidFill>
                  <a:srgbClr val="1F497D"/>
                </a:solidFill>
                <a:latin typeface="Arial"/>
                <a:cs typeface="Arial"/>
              </a:rPr>
              <a:t>Certain tumour sites, such as the colorectal faster diagnosis team at RSCH and PRH are amongst the highest performers in the country</a:t>
            </a:r>
          </a:p>
          <a:p>
            <a:pPr marL="0" indent="0">
              <a:buNone/>
            </a:pPr>
            <a:endParaRPr lang="en-GB" sz="1200" b="1" i="0">
              <a:solidFill>
                <a:srgbClr val="1F497D"/>
              </a:solidFill>
              <a:effectLst/>
              <a:latin typeface="+mn-lt"/>
              <a:cs typeface="Arial"/>
            </a:endParaRPr>
          </a:p>
          <a:p>
            <a:pPr marL="0" indent="0">
              <a:buNone/>
            </a:pPr>
            <a:r>
              <a:rPr lang="en-GB" sz="1200" b="1" i="0">
                <a:solidFill>
                  <a:srgbClr val="1F497D"/>
                </a:solidFill>
                <a:effectLst/>
                <a:latin typeface="+mn-lt"/>
                <a:cs typeface="Arial"/>
              </a:rPr>
              <a:t>Look ahead:</a:t>
            </a:r>
            <a:r>
              <a:rPr lang="en-GB" sz="1200" b="1">
                <a:solidFill>
                  <a:srgbClr val="1F497D"/>
                </a:solidFill>
                <a:latin typeface="+mn-lt"/>
                <a:cs typeface="Arial"/>
              </a:rPr>
              <a:t> </a:t>
            </a:r>
            <a:endParaRPr lang="en-GB" sz="1200" b="0" i="0">
              <a:solidFill>
                <a:srgbClr val="1F497D"/>
              </a:solidFill>
              <a:effectLst/>
              <a:latin typeface="+mn-lt"/>
            </a:endParaRPr>
          </a:p>
          <a:p>
            <a:pPr marL="0" indent="0">
              <a:buNone/>
            </a:pPr>
            <a:r>
              <a:rPr lang="en-GB" sz="1200">
                <a:solidFill>
                  <a:srgbClr val="1F497D"/>
                </a:solidFill>
                <a:latin typeface="+mn-lt"/>
                <a:cs typeface="Arial"/>
              </a:rPr>
              <a:t>Our focus now is to maintain this progress and move towards 62-day compliance, which we will aim to achieve by March 2024. </a:t>
            </a:r>
            <a:endParaRPr lang="en-GB" sz="1200">
              <a:solidFill>
                <a:srgbClr val="1F497D"/>
              </a:solidFill>
              <a:latin typeface="+mn-lt"/>
            </a:endParaRPr>
          </a:p>
          <a:p>
            <a:endParaRPr lang="en-GB"/>
          </a:p>
        </p:txBody>
      </p:sp>
      <p:sp>
        <p:nvSpPr>
          <p:cNvPr id="4" name="Slide Number Placeholder 3"/>
          <p:cNvSpPr>
            <a:spLocks noGrp="1"/>
          </p:cNvSpPr>
          <p:nvPr>
            <p:ph type="sldNum" sz="quarter" idx="5"/>
          </p:nvPr>
        </p:nvSpPr>
        <p:spPr/>
        <p:txBody>
          <a:bodyPr/>
          <a:lstStyle/>
          <a:p>
            <a:fld id="{5D542E46-854E-C645-8965-B8BE8EDD3225}" type="slidenum">
              <a:rPr lang="en-US" smtClean="0"/>
              <a:t>7</a:t>
            </a:fld>
            <a:endParaRPr lang="en-US"/>
          </a:p>
        </p:txBody>
      </p:sp>
    </p:spTree>
    <p:extLst>
      <p:ext uri="{BB962C8B-B14F-4D97-AF65-F5344CB8AC3E}">
        <p14:creationId xmlns:p14="http://schemas.microsoft.com/office/powerpoint/2010/main" val="184472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sz="1200" b="0" i="0">
                <a:solidFill>
                  <a:srgbClr val="000000"/>
                </a:solidFill>
                <a:effectLst/>
                <a:latin typeface="Arial" panose="020B0604020202020204" pitchFamily="34" charset="0"/>
                <a:cs typeface="Arial" panose="020B0604020202020204" pitchFamily="34" charset="0"/>
              </a:rPr>
              <a:t>In 2022/23, we invested nearly £120 million in modernising our hospitals. </a:t>
            </a:r>
          </a:p>
          <a:p>
            <a:pPr marL="171450" indent="-171450" algn="l">
              <a:buFont typeface="Arial" panose="020B0604020202020204" pitchFamily="34" charset="0"/>
              <a:buChar char="•"/>
            </a:pPr>
            <a:endParaRPr lang="en-GB" sz="1200" b="0" i="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b="0" i="0">
                <a:solidFill>
                  <a:srgbClr val="000000"/>
                </a:solidFill>
                <a:effectLst/>
                <a:latin typeface="Arial" panose="020B0604020202020204" pitchFamily="34" charset="0"/>
              </a:rPr>
              <a:t>The most high-profile investment is our new Louisa Martindale Building at the Royal Sussex County Hospital site. </a:t>
            </a:r>
          </a:p>
          <a:p>
            <a:pPr marL="0" indent="0" algn="l">
              <a:buFont typeface="Arial" panose="020B0604020202020204" pitchFamily="34" charset="0"/>
              <a:buNone/>
            </a:pPr>
            <a:endParaRPr lang="en-GB" b="0" i="0">
              <a:solidFill>
                <a:srgbClr val="000000"/>
              </a:solidFill>
              <a:effectLst/>
              <a:latin typeface="Arial" panose="020B0604020202020204" pitchFamily="34" charset="0"/>
            </a:endParaRPr>
          </a:p>
          <a:p>
            <a:pPr marL="171450" indent="-171450" algn="l">
              <a:buFont typeface="Arial" panose="020B0604020202020204" pitchFamily="34" charset="0"/>
              <a:buChar char="•"/>
            </a:pPr>
            <a:r>
              <a:rPr lang="en-GB" sz="1200" b="0" i="0">
                <a:solidFill>
                  <a:srgbClr val="000000"/>
                </a:solidFill>
                <a:effectLst/>
                <a:latin typeface="Arial" panose="020B0604020202020204" pitchFamily="34" charset="0"/>
                <a:cs typeface="Arial" panose="020B0604020202020204" pitchFamily="34" charset="0"/>
              </a:rPr>
              <a:t>Also a new Community Diagnostics Centre at Southlands Hospital in Shoreham-by-Sea is nearing completion, offering quicker and more local access to MRI and CT scanners, as well as a host of other diagnostic specialist equipment and expertise.</a:t>
            </a:r>
          </a:p>
          <a:p>
            <a:pPr marL="0" indent="0" algn="l">
              <a:buFont typeface="Arial" panose="020B0604020202020204" pitchFamily="34" charset="0"/>
              <a:buNone/>
            </a:pPr>
            <a:endParaRPr lang="en-GB" sz="1200" b="0" i="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a:solidFill>
                  <a:srgbClr val="000000"/>
                </a:solidFill>
                <a:effectLst/>
                <a:latin typeface="Arial" panose="020B0604020202020204" pitchFamily="34" charset="0"/>
                <a:cs typeface="Arial" panose="020B0604020202020204" pitchFamily="34" charset="0"/>
              </a:rPr>
              <a:t>At St Richard’s Hospital in Chichester, we invested £7 million in the laundry department to develop one of the most advanced and environmentally sustainable facilities in the NHS. </a:t>
            </a:r>
          </a:p>
          <a:p>
            <a:pPr marL="0" indent="0" algn="l">
              <a:buFont typeface="Arial" panose="020B0604020202020204" pitchFamily="34" charset="0"/>
              <a:buNone/>
            </a:pPr>
            <a:endParaRPr lang="en-GB" sz="1200" b="0" i="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a:solidFill>
                  <a:srgbClr val="000000"/>
                </a:solidFill>
                <a:effectLst/>
                <a:latin typeface="Arial" panose="020B0604020202020204" pitchFamily="34" charset="0"/>
                <a:cs typeface="Arial" panose="020B0604020202020204" pitchFamily="34" charset="0"/>
              </a:rPr>
              <a:t>In Worthing Hospital, a £7 million redevelopment of the Medical Day Case Unit was reopened as The Amberley Unit, our new home to chemotherapy and medical day services for cancer patients.</a:t>
            </a:r>
          </a:p>
          <a:p>
            <a:pPr marL="0" indent="0" algn="l">
              <a:buFont typeface="Arial" panose="020B0604020202020204" pitchFamily="34" charset="0"/>
              <a:buNone/>
            </a:pPr>
            <a:endParaRPr lang="en-GB" sz="1200" b="0" i="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a:solidFill>
                  <a:srgbClr val="000000"/>
                </a:solidFill>
                <a:effectLst/>
                <a:latin typeface="Arial" panose="020B0604020202020204" pitchFamily="34" charset="0"/>
                <a:cs typeface="Arial" panose="020B0604020202020204" pitchFamily="34" charset="0"/>
              </a:rPr>
              <a:t>At Princess Royal, a new £8 million Urology Investigation and Treatment Centre (UITC) is taking shape, which once open later this year will double capacity for the service in Haywards Heath. </a:t>
            </a:r>
          </a:p>
          <a:p>
            <a:pPr marL="0" indent="0" algn="l">
              <a:buFont typeface="Arial" panose="020B0604020202020204" pitchFamily="34" charset="0"/>
              <a:buNone/>
            </a:pPr>
            <a:endParaRPr lang="en-GB" sz="1200" b="0" i="0">
              <a:solidFill>
                <a:srgbClr val="000000"/>
              </a:solidFill>
              <a:effectLst/>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D542E46-854E-C645-8965-B8BE8EDD3225}" type="slidenum">
              <a:rPr lang="en-US" smtClean="0"/>
              <a:t>8</a:t>
            </a:fld>
            <a:endParaRPr lang="en-US"/>
          </a:p>
        </p:txBody>
      </p:sp>
    </p:spTree>
    <p:extLst>
      <p:ext uri="{BB962C8B-B14F-4D97-AF65-F5344CB8AC3E}">
        <p14:creationId xmlns:p14="http://schemas.microsoft.com/office/powerpoint/2010/main" val="9008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200" b="0" i="0">
              <a:solidFill>
                <a:srgbClr val="000000"/>
              </a:solidFill>
              <a:effectLst/>
              <a:latin typeface="Arial" panose="020B0604020202020204" pitchFamily="34" charset="0"/>
              <a:cs typeface="Arial" panose="020B0604020202020204" pitchFamily="34" charset="0"/>
            </a:endParaRPr>
          </a:p>
          <a:p>
            <a:r>
              <a:rPr lang="en-GB"/>
              <a:t>redevelopment programme and can tell you more about some of these….”</a:t>
            </a:r>
          </a:p>
          <a:p>
            <a:endParaRPr lang="en-GB"/>
          </a:p>
          <a:p>
            <a:pPr marL="171450" indent="-171450">
              <a:buFont typeface="Arial" panose="020B0604020202020204" pitchFamily="34" charset="0"/>
              <a:buChar char="•"/>
            </a:pPr>
            <a:r>
              <a:rPr lang="en-GB"/>
              <a:t>Co-location </a:t>
            </a:r>
          </a:p>
          <a:p>
            <a:pPr marL="171450" indent="-171450">
              <a:buFont typeface="Arial" panose="020B0604020202020204" pitchFamily="34" charset="0"/>
              <a:buChar char="•"/>
            </a:pPr>
            <a:r>
              <a:rPr lang="en-GB"/>
              <a:t>New pathways</a:t>
            </a:r>
          </a:p>
          <a:p>
            <a:pPr marL="171450" indent="-171450">
              <a:buFont typeface="Arial" panose="020B0604020202020204" pitchFamily="34" charset="0"/>
              <a:buChar char="•"/>
            </a:pPr>
            <a:r>
              <a:rPr lang="en-GB"/>
              <a:t>New MDTs</a:t>
            </a:r>
          </a:p>
          <a:p>
            <a:pPr marL="171450" indent="-171450">
              <a:buFont typeface="Arial" panose="020B0604020202020204" pitchFamily="34" charset="0"/>
              <a:buChar char="•"/>
            </a:pPr>
            <a:r>
              <a:rPr lang="en-GB"/>
              <a:t>Teaching and training facilities</a:t>
            </a:r>
          </a:p>
          <a:p>
            <a:pPr marL="171450" indent="-171450">
              <a:buFont typeface="Arial" panose="020B0604020202020204" pitchFamily="34" charset="0"/>
              <a:buChar char="•"/>
            </a:pPr>
            <a:r>
              <a:rPr lang="en-GB"/>
              <a:t>Brand new equipment</a:t>
            </a:r>
          </a:p>
          <a:p>
            <a:pPr marL="171450" indent="-171450">
              <a:buFont typeface="Arial" panose="020B0604020202020204" pitchFamily="34" charset="0"/>
              <a:buChar char="•"/>
            </a:pPr>
            <a:r>
              <a:rPr lang="en-GB"/>
              <a:t>Better access to rest of estate, such as A&amp;E and reducing admission times etc</a:t>
            </a:r>
          </a:p>
          <a:p>
            <a:pPr marL="171450" indent="-171450">
              <a:buFont typeface="Arial" panose="020B0604020202020204" pitchFamily="34" charset="0"/>
              <a:buChar char="•"/>
            </a:pPr>
            <a:r>
              <a:rPr lang="en-GB"/>
              <a:t>Better discharge planning</a:t>
            </a:r>
          </a:p>
          <a:p>
            <a:endParaRPr lang="en-GB"/>
          </a:p>
        </p:txBody>
      </p:sp>
      <p:sp>
        <p:nvSpPr>
          <p:cNvPr id="4" name="Slide Number Placeholder 3"/>
          <p:cNvSpPr>
            <a:spLocks noGrp="1"/>
          </p:cNvSpPr>
          <p:nvPr>
            <p:ph type="sldNum" sz="quarter" idx="5"/>
          </p:nvPr>
        </p:nvSpPr>
        <p:spPr/>
        <p:txBody>
          <a:bodyPr/>
          <a:lstStyle/>
          <a:p>
            <a:fld id="{5D542E46-854E-C645-8965-B8BE8EDD3225}" type="slidenum">
              <a:rPr lang="en-US" smtClean="0"/>
              <a:t>9</a:t>
            </a:fld>
            <a:endParaRPr lang="en-US"/>
          </a:p>
        </p:txBody>
      </p:sp>
    </p:spTree>
    <p:extLst>
      <p:ext uri="{BB962C8B-B14F-4D97-AF65-F5344CB8AC3E}">
        <p14:creationId xmlns:p14="http://schemas.microsoft.com/office/powerpoint/2010/main" val="2559672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45B0A8A-EE09-F4CA-C3A8-E3672CA2D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0796" y="-99392"/>
            <a:ext cx="12521492" cy="7056784"/>
          </a:xfrm>
          <a:prstGeom prst="rect">
            <a:avLst/>
          </a:prstGeom>
        </p:spPr>
      </p:pic>
      <p:sp>
        <p:nvSpPr>
          <p:cNvPr id="10" name="Title 1">
            <a:extLst>
              <a:ext uri="{FF2B5EF4-FFF2-40B4-BE49-F238E27FC236}">
                <a16:creationId xmlns:a16="http://schemas.microsoft.com/office/drawing/2014/main" id="{3645DE1D-8097-F64D-A8B1-1F7C8555D1BB}"/>
              </a:ext>
            </a:extLst>
          </p:cNvPr>
          <p:cNvSpPr>
            <a:spLocks noGrp="1"/>
          </p:cNvSpPr>
          <p:nvPr>
            <p:ph type="ctrTitle"/>
          </p:nvPr>
        </p:nvSpPr>
        <p:spPr>
          <a:xfrm>
            <a:off x="914400" y="2130430"/>
            <a:ext cx="10363200" cy="1470025"/>
          </a:xfrm>
        </p:spPr>
        <p:txBody>
          <a:bodyPr/>
          <a:lstStyle>
            <a:lvl1pPr algn="l">
              <a:defRPr b="1">
                <a:solidFill>
                  <a:schemeClr val="bg1"/>
                </a:solidFill>
              </a:defRPr>
            </a:lvl1pPr>
          </a:lstStyle>
          <a:p>
            <a:r>
              <a:rPr lang="en-US"/>
              <a:t>Click to edit Master title style</a:t>
            </a:r>
            <a:endParaRPr lang="en-GB"/>
          </a:p>
        </p:txBody>
      </p:sp>
      <p:sp>
        <p:nvSpPr>
          <p:cNvPr id="11" name="Subtitle 2">
            <a:extLst>
              <a:ext uri="{FF2B5EF4-FFF2-40B4-BE49-F238E27FC236}">
                <a16:creationId xmlns:a16="http://schemas.microsoft.com/office/drawing/2014/main" id="{BA246E11-0474-FD40-91E1-4CCF4D51F019}"/>
              </a:ext>
            </a:extLst>
          </p:cNvPr>
          <p:cNvSpPr>
            <a:spLocks noGrp="1"/>
          </p:cNvSpPr>
          <p:nvPr>
            <p:ph type="subTitle" idx="1"/>
          </p:nvPr>
        </p:nvSpPr>
        <p:spPr>
          <a:xfrm>
            <a:off x="950976" y="3861048"/>
            <a:ext cx="8534400" cy="1752600"/>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3" name="Date Placeholder 3">
            <a:extLst>
              <a:ext uri="{FF2B5EF4-FFF2-40B4-BE49-F238E27FC236}">
                <a16:creationId xmlns:a16="http://schemas.microsoft.com/office/drawing/2014/main" id="{89D5C9B5-81A4-9744-A4C1-64C63F290F6E}"/>
              </a:ext>
            </a:extLst>
          </p:cNvPr>
          <p:cNvSpPr>
            <a:spLocks noGrp="1"/>
          </p:cNvSpPr>
          <p:nvPr>
            <p:ph type="dt" sz="half" idx="10"/>
          </p:nvPr>
        </p:nvSpPr>
        <p:spPr>
          <a:xfrm>
            <a:off x="914400" y="6356355"/>
            <a:ext cx="2844800" cy="365125"/>
          </a:xfrm>
        </p:spPr>
        <p:txBody>
          <a:bodyPr/>
          <a:lstStyle>
            <a:lvl1pPr>
              <a:defRPr>
                <a:solidFill>
                  <a:schemeClr val="bg1"/>
                </a:solidFill>
              </a:defRPr>
            </a:lvl1pPr>
          </a:lstStyle>
          <a:p>
            <a:endParaRPr lang="en-GB"/>
          </a:p>
        </p:txBody>
      </p:sp>
      <p:pic>
        <p:nvPicPr>
          <p:cNvPr id="16" name="Picture 15" descr="Graphical user interface, text&#10;&#10;Description automatically generated">
            <a:extLst>
              <a:ext uri="{FF2B5EF4-FFF2-40B4-BE49-F238E27FC236}">
                <a16:creationId xmlns:a16="http://schemas.microsoft.com/office/drawing/2014/main" id="{866DC344-E421-0949-918A-695B68C2EE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2345" y="317995"/>
            <a:ext cx="2589801" cy="930777"/>
          </a:xfrm>
          <a:prstGeom prst="rect">
            <a:avLst/>
          </a:prstGeom>
        </p:spPr>
      </p:pic>
    </p:spTree>
    <p:extLst>
      <p:ext uri="{BB962C8B-B14F-4D97-AF65-F5344CB8AC3E}">
        <p14:creationId xmlns:p14="http://schemas.microsoft.com/office/powerpoint/2010/main" val="418216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EFD8C1A2-A2FD-2842-80B9-7ABB228099D4}"/>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686194DF-B2FF-EE4B-B853-3E40BA1A76C9}"/>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2" name="Picture 11">
            <a:extLst>
              <a:ext uri="{FF2B5EF4-FFF2-40B4-BE49-F238E27FC236}">
                <a16:creationId xmlns:a16="http://schemas.microsoft.com/office/drawing/2014/main" id="{CB0C5E9F-6931-4C4B-92E5-160559C25A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156180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95C16C49-EBF4-274A-A299-62B2F145441A}"/>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B4301BBB-7EE1-0C40-81CC-AB6C67ACDAFD}"/>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2" name="Picture 11">
            <a:extLst>
              <a:ext uri="{FF2B5EF4-FFF2-40B4-BE49-F238E27FC236}">
                <a16:creationId xmlns:a16="http://schemas.microsoft.com/office/drawing/2014/main" id="{2AE0E521-23BA-BB44-89AF-17DA6D5088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309772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17435DF-51F4-4A40-9E16-AE976C53C2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796" y="-99392"/>
            <a:ext cx="12521492" cy="7056784"/>
          </a:xfrm>
          <a:prstGeom prst="rect">
            <a:avLst/>
          </a:prstGeom>
        </p:spPr>
      </p:pic>
      <p:sp>
        <p:nvSpPr>
          <p:cNvPr id="10" name="Title 1">
            <a:extLst>
              <a:ext uri="{FF2B5EF4-FFF2-40B4-BE49-F238E27FC236}">
                <a16:creationId xmlns:a16="http://schemas.microsoft.com/office/drawing/2014/main" id="{3645DE1D-8097-F64D-A8B1-1F7C8555D1BB}"/>
              </a:ext>
            </a:extLst>
          </p:cNvPr>
          <p:cNvSpPr>
            <a:spLocks noGrp="1"/>
          </p:cNvSpPr>
          <p:nvPr>
            <p:ph type="ctrTitle"/>
          </p:nvPr>
        </p:nvSpPr>
        <p:spPr>
          <a:xfrm>
            <a:off x="914400" y="2130428"/>
            <a:ext cx="8570976" cy="1470025"/>
          </a:xfrm>
        </p:spPr>
        <p:txBody>
          <a:bodyPr/>
          <a:lstStyle>
            <a:lvl1pPr algn="l">
              <a:defRPr b="1">
                <a:solidFill>
                  <a:schemeClr val="bg1"/>
                </a:solidFill>
              </a:defRPr>
            </a:lvl1pPr>
          </a:lstStyle>
          <a:p>
            <a:r>
              <a:rPr lang="en-US"/>
              <a:t>Click to edit Master title style</a:t>
            </a:r>
            <a:endParaRPr lang="en-GB"/>
          </a:p>
        </p:txBody>
      </p:sp>
      <p:sp>
        <p:nvSpPr>
          <p:cNvPr id="11" name="Subtitle 2">
            <a:extLst>
              <a:ext uri="{FF2B5EF4-FFF2-40B4-BE49-F238E27FC236}">
                <a16:creationId xmlns:a16="http://schemas.microsoft.com/office/drawing/2014/main" id="{BA246E11-0474-FD40-91E1-4CCF4D51F019}"/>
              </a:ext>
            </a:extLst>
          </p:cNvPr>
          <p:cNvSpPr>
            <a:spLocks noGrp="1"/>
          </p:cNvSpPr>
          <p:nvPr>
            <p:ph type="subTitle" idx="1"/>
          </p:nvPr>
        </p:nvSpPr>
        <p:spPr>
          <a:xfrm>
            <a:off x="950976" y="3856122"/>
            <a:ext cx="7413276" cy="17575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Date Placeholder 3">
            <a:extLst>
              <a:ext uri="{FF2B5EF4-FFF2-40B4-BE49-F238E27FC236}">
                <a16:creationId xmlns:a16="http://schemas.microsoft.com/office/drawing/2014/main" id="{89D5C9B5-81A4-9744-A4C1-64C63F290F6E}"/>
              </a:ext>
            </a:extLst>
          </p:cNvPr>
          <p:cNvSpPr>
            <a:spLocks noGrp="1"/>
          </p:cNvSpPr>
          <p:nvPr>
            <p:ph type="dt" sz="half" idx="10"/>
          </p:nvPr>
        </p:nvSpPr>
        <p:spPr>
          <a:xfrm>
            <a:off x="914400" y="6356353"/>
            <a:ext cx="2844800" cy="365125"/>
          </a:xfrm>
          <a:prstGeom prst="rect">
            <a:avLst/>
          </a:prstGeom>
        </p:spPr>
        <p:txBody>
          <a:bodyPr/>
          <a:lstStyle>
            <a:lvl1pPr>
              <a:defRPr>
                <a:solidFill>
                  <a:schemeClr val="bg1"/>
                </a:solidFill>
              </a:defRPr>
            </a:lvl1pPr>
          </a:lstStyle>
          <a:p>
            <a:endParaRPr lang="en-GB"/>
          </a:p>
        </p:txBody>
      </p:sp>
      <p:pic>
        <p:nvPicPr>
          <p:cNvPr id="7" name="Picture 6" descr="Graphical user interface, text&#10;&#10;Description automatically generated">
            <a:extLst>
              <a:ext uri="{FF2B5EF4-FFF2-40B4-BE49-F238E27FC236}">
                <a16:creationId xmlns:a16="http://schemas.microsoft.com/office/drawing/2014/main" id="{3FE158A6-6A30-4632-8292-C25F63AC25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91608" y="369707"/>
            <a:ext cx="2902248" cy="1043071"/>
          </a:xfrm>
          <a:prstGeom prst="rect">
            <a:avLst/>
          </a:prstGeom>
        </p:spPr>
      </p:pic>
    </p:spTree>
    <p:extLst>
      <p:ext uri="{BB962C8B-B14F-4D97-AF65-F5344CB8AC3E}">
        <p14:creationId xmlns:p14="http://schemas.microsoft.com/office/powerpoint/2010/main" val="418216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8728"/>
            <a:ext cx="7790656" cy="906215"/>
          </a:xfrm>
        </p:spPr>
        <p:txBody>
          <a:bodyPr/>
          <a:lstStyle>
            <a:lvl1pPr algn="l">
              <a:defRPr/>
            </a:lvl1pPr>
          </a:lstStyle>
          <a:p>
            <a:r>
              <a:rPr lang="en-US"/>
              <a:t>Click to edit Master title style</a:t>
            </a:r>
            <a:endParaRPr lang="en-GB"/>
          </a:p>
        </p:txBody>
      </p:sp>
      <p:sp>
        <p:nvSpPr>
          <p:cNvPr id="3" name="Content Placeholder 2"/>
          <p:cNvSpPr>
            <a:spLocks noGrp="1"/>
          </p:cNvSpPr>
          <p:nvPr>
            <p:ph idx="1"/>
          </p:nvPr>
        </p:nvSpPr>
        <p:spPr>
          <a:xfrm>
            <a:off x="609600" y="1556793"/>
            <a:ext cx="8114692" cy="456937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515335" y="6502105"/>
            <a:ext cx="2414059" cy="365125"/>
          </a:xfrm>
        </p:spPr>
        <p:txBody>
          <a:bodyPr/>
          <a:lstStyle>
            <a:lvl1pPr algn="l">
              <a:defRPr sz="1000">
                <a:solidFill>
                  <a:schemeClr val="accent2"/>
                </a:solidFill>
                <a:latin typeface="Arial" panose="020B0604020202020204" pitchFamily="34" charset="0"/>
                <a:cs typeface="Arial" panose="020B0604020202020204" pitchFamily="34" charset="0"/>
              </a:defRPr>
            </a:lvl1pPr>
          </a:lstStyle>
          <a:p>
            <a:r>
              <a:rPr lang="en-GB"/>
              <a:t>Presentation Title</a:t>
            </a:r>
          </a:p>
        </p:txBody>
      </p:sp>
      <p:sp>
        <p:nvSpPr>
          <p:cNvPr id="6" name="Slide Number Placeholder 5"/>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pic>
        <p:nvPicPr>
          <p:cNvPr id="8" name="Picture 7" descr="Graphical user interface&#10;&#10;Description automatically generated">
            <a:extLst>
              <a:ext uri="{FF2B5EF4-FFF2-40B4-BE49-F238E27FC236}">
                <a16:creationId xmlns:a16="http://schemas.microsoft.com/office/drawing/2014/main" id="{920E5B99-DB8E-4E19-8EA8-64B9C6AC71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87AE9300-E43A-4477-9944-3BAC954F9E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90858945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8D6DA2D1-3BBE-43C9-9BE2-CFCFCCAAD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4" name="Text Placeholder 2">
            <a:extLst>
              <a:ext uri="{FF2B5EF4-FFF2-40B4-BE49-F238E27FC236}">
                <a16:creationId xmlns:a16="http://schemas.microsoft.com/office/drawing/2014/main" id="{7B1FCEC3-9987-BE4C-A453-3556C8481AF4}"/>
              </a:ext>
            </a:extLst>
          </p:cNvPr>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C2933F88-8C6E-374A-A091-063FDD44166A}"/>
              </a:ext>
            </a:extLst>
          </p:cNvPr>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0185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CD27D24-DC52-438A-AFE9-0B632C16B3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3" name="Text Placeholder 2"/>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6764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556793"/>
            <a:ext cx="5112000" cy="4525963"/>
          </a:xfrm>
        </p:spPr>
        <p:txBody>
          <a:bodyPr/>
          <a:lstStyle>
            <a:lvl1pPr>
              <a:defRPr sz="2000"/>
            </a:lvl1pPr>
            <a:lvl2pPr marL="625475" indent="-265113">
              <a:defRPr sz="1600"/>
            </a:lvl2pPr>
            <a:lvl3pPr marL="896938" indent="-271463">
              <a:defRPr sz="1600"/>
            </a:lvl3pPr>
            <a:lvl4pPr marL="1166813" indent="-269875">
              <a:defRPr sz="1600"/>
            </a:lvl4pPr>
            <a:lvl5pPr marL="1438275" indent="-27146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61056" y="1556793"/>
            <a:ext cx="51120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a:extLst>
              <a:ext uri="{FF2B5EF4-FFF2-40B4-BE49-F238E27FC236}">
                <a16:creationId xmlns:a16="http://schemas.microsoft.com/office/drawing/2014/main" id="{71A24319-AEC0-0A4C-9E00-0FDCBF724778}"/>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4" name="Footer Placeholder 4">
            <a:extLst>
              <a:ext uri="{FF2B5EF4-FFF2-40B4-BE49-F238E27FC236}">
                <a16:creationId xmlns:a16="http://schemas.microsoft.com/office/drawing/2014/main" id="{A1BBAC9F-D677-4C47-8431-702784772502}"/>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0" name="Picture 9" descr="Graphical user interface&#10;&#10;Description automatically generated">
            <a:extLst>
              <a:ext uri="{FF2B5EF4-FFF2-40B4-BE49-F238E27FC236}">
                <a16:creationId xmlns:a16="http://schemas.microsoft.com/office/drawing/2014/main" id="{68108CE2-4560-4A4F-BD2D-D1A897D772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2" name="Picture 11">
            <a:extLst>
              <a:ext uri="{FF2B5EF4-FFF2-40B4-BE49-F238E27FC236}">
                <a16:creationId xmlns:a16="http://schemas.microsoft.com/office/drawing/2014/main" id="{542FA783-6E5A-4C37-B4FC-E1FA91C92B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78778426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EDD606DF-ECB2-AB44-94AC-CC4D4E117809}"/>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6" name="Footer Placeholder 4">
            <a:extLst>
              <a:ext uri="{FF2B5EF4-FFF2-40B4-BE49-F238E27FC236}">
                <a16:creationId xmlns:a16="http://schemas.microsoft.com/office/drawing/2014/main" id="{9EE37E1A-8B9E-E848-80EC-8EBC76D1909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2" name="Picture 11" descr="Graphical user interface&#10;&#10;Description automatically generated">
            <a:extLst>
              <a:ext uri="{FF2B5EF4-FFF2-40B4-BE49-F238E27FC236}">
                <a16:creationId xmlns:a16="http://schemas.microsoft.com/office/drawing/2014/main" id="{3CEDAC4C-24DC-4463-A5F0-9E6231D01D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4" name="Picture 13">
            <a:extLst>
              <a:ext uri="{FF2B5EF4-FFF2-40B4-BE49-F238E27FC236}">
                <a16:creationId xmlns:a16="http://schemas.microsoft.com/office/drawing/2014/main" id="{5D6C069A-47A1-441C-867F-F70C0623AC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199654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9A1C5231-E424-DB4B-AEBF-D743E8E74CA0}"/>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FB7A769C-5915-014B-A8BF-86F368A89BBF}"/>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HOSC update – Oct 2022</a:t>
            </a:r>
          </a:p>
        </p:txBody>
      </p:sp>
      <p:pic>
        <p:nvPicPr>
          <p:cNvPr id="6" name="Picture 5">
            <a:extLst>
              <a:ext uri="{FF2B5EF4-FFF2-40B4-BE49-F238E27FC236}">
                <a16:creationId xmlns:a16="http://schemas.microsoft.com/office/drawing/2014/main" id="{F2538F54-B4B4-419A-B29B-136FF26371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32290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DCC384-93D3-4145-802F-C899FEB631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bg1"/>
                </a:solidFill>
              </a:defRPr>
            </a:lvl1pPr>
          </a:lstStyle>
          <a:p>
            <a:r>
              <a:rPr lang="en-US"/>
              <a:t>“Click to add a quote, statement or statistic”</a:t>
            </a:r>
            <a:endParaRPr lang="en-GB"/>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91296B26-AA72-4E4B-84EF-9E77B876C7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392981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sp>
        <p:nvSpPr>
          <p:cNvPr id="6" name="Slide Number Placeholder 5"/>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pic>
        <p:nvPicPr>
          <p:cNvPr id="11" name="Picture 10" descr="Graphical user interface&#10;&#10;Description automatically generated">
            <a:extLst>
              <a:ext uri="{FF2B5EF4-FFF2-40B4-BE49-F238E27FC236}">
                <a16:creationId xmlns:a16="http://schemas.microsoft.com/office/drawing/2014/main" id="{06E2DF99-D1AA-614D-A134-04CE7F660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5" y="317996"/>
            <a:ext cx="2589801" cy="930777"/>
          </a:xfrm>
          <a:prstGeom prst="rect">
            <a:avLst/>
          </a:prstGeom>
        </p:spPr>
      </p:pic>
      <p:pic>
        <p:nvPicPr>
          <p:cNvPr id="9" name="Picture 8">
            <a:extLst>
              <a:ext uri="{FF2B5EF4-FFF2-40B4-BE49-F238E27FC236}">
                <a16:creationId xmlns:a16="http://schemas.microsoft.com/office/drawing/2014/main" id="{B3216DB2-BF62-9E49-A585-1390123E81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3908589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C425169-C5E7-4F5F-956C-D1D7C1302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accent2"/>
                </a:solidFill>
              </a:defRPr>
            </a:lvl1pPr>
          </a:lstStyle>
          <a:p>
            <a:r>
              <a:rPr lang="en-US"/>
              <a:t>“Click to add a quote, statement or statistic”</a:t>
            </a:r>
            <a:endParaRPr lang="en-GB"/>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7437FB5E-0FFC-4E48-B471-1D35E63479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294" y="368660"/>
            <a:ext cx="2964932" cy="7992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819C2FE8-3612-4A71-AEE9-1AB0D4DD4DC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spTree>
    <p:extLst>
      <p:ext uri="{BB962C8B-B14F-4D97-AF65-F5344CB8AC3E}">
        <p14:creationId xmlns:p14="http://schemas.microsoft.com/office/powerpoint/2010/main" val="2320978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bg1"/>
                </a:solidFill>
              </a:defRPr>
            </a:lvl1pPr>
          </a:lstStyle>
          <a:p>
            <a:fld id="{3CBAF558-993E-F24D-8CA0-AE83BF0134CC}" type="slidenum">
              <a:rPr lang="en-GB" smtClean="0"/>
              <a:pPr/>
              <a:t>‹#›</a:t>
            </a:fld>
            <a:endParaRPr lang="en-GB"/>
          </a:p>
        </p:txBody>
      </p:sp>
      <p:pic>
        <p:nvPicPr>
          <p:cNvPr id="9" name="Picture 8" descr="Graphical user interface, text&#10;&#10;Description automatically generated">
            <a:extLst>
              <a:ext uri="{FF2B5EF4-FFF2-40B4-BE49-F238E27FC236}">
                <a16:creationId xmlns:a16="http://schemas.microsoft.com/office/drawing/2014/main" id="{0F154D06-4437-4857-B898-1245F22FF3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2301339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9" name="Footer Placeholder 4">
            <a:extLst>
              <a:ext uri="{FF2B5EF4-FFF2-40B4-BE49-F238E27FC236}">
                <a16:creationId xmlns:a16="http://schemas.microsoft.com/office/drawing/2014/main" id="{EFDB3F4C-AEF3-4C4A-A49B-DCC1AEB1128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0" name="Picture 9" descr="Graphical user interface&#10;&#10;Description automatically generated">
            <a:extLst>
              <a:ext uri="{FF2B5EF4-FFF2-40B4-BE49-F238E27FC236}">
                <a16:creationId xmlns:a16="http://schemas.microsoft.com/office/drawing/2014/main" id="{EA8C8A16-5E85-450B-B587-95B6D3CD99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A4C297E0-4496-4413-8A26-042BDC46E3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262986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002E60B1-EB2D-9B46-9235-5CA67B749F6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2" name="Footer Placeholder 4">
            <a:extLst>
              <a:ext uri="{FF2B5EF4-FFF2-40B4-BE49-F238E27FC236}">
                <a16:creationId xmlns:a16="http://schemas.microsoft.com/office/drawing/2014/main" id="{561A17C4-8E3F-4C45-B260-894C4B14C4CE}"/>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8" name="Picture 7">
            <a:extLst>
              <a:ext uri="{FF2B5EF4-FFF2-40B4-BE49-F238E27FC236}">
                <a16:creationId xmlns:a16="http://schemas.microsoft.com/office/drawing/2014/main" id="{FDA61BD6-8810-4E76-9B2E-8A9DCD38C5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2521152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232"/>
            <a:ext cx="12192000" cy="6379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9" name="Slide Number Placeholder 5">
            <a:extLst>
              <a:ext uri="{FF2B5EF4-FFF2-40B4-BE49-F238E27FC236}">
                <a16:creationId xmlns:a16="http://schemas.microsoft.com/office/drawing/2014/main" id="{0976F18B-7050-954C-B108-48CE9AB5046E}"/>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6" name="Text Placeholder 5">
            <a:extLst>
              <a:ext uri="{FF2B5EF4-FFF2-40B4-BE49-F238E27FC236}">
                <a16:creationId xmlns:a16="http://schemas.microsoft.com/office/drawing/2014/main" id="{8C3EBF02-6C14-3247-AF5B-B6AD7C836CFD}"/>
              </a:ext>
            </a:extLst>
          </p:cNvPr>
          <p:cNvSpPr>
            <a:spLocks noGrp="1"/>
          </p:cNvSpPr>
          <p:nvPr>
            <p:ph type="body" sz="quarter" idx="13" hasCustomPrompt="1"/>
          </p:nvPr>
        </p:nvSpPr>
        <p:spPr>
          <a:xfrm>
            <a:off x="614250" y="6413248"/>
            <a:ext cx="5382268" cy="351159"/>
          </a:xfrm>
        </p:spPr>
        <p:txBody>
          <a:bodyPr>
            <a:noAutofit/>
          </a:bodyPr>
          <a:lstStyle>
            <a:lvl2pPr marL="360362" indent="0" rtl="0">
              <a:buFont typeface="Arial" panose="020B0604020202020204" pitchFamily="34" charset="0"/>
              <a:buNone/>
              <a:defRPr>
                <a:solidFill>
                  <a:schemeClr val="tx2"/>
                </a:solidFill>
              </a:defRPr>
            </a:lvl2pPr>
          </a:lstStyle>
          <a:p>
            <a:pPr lvl="1"/>
            <a:r>
              <a:rPr lang="en-US"/>
              <a:t>Caption goes here</a:t>
            </a:r>
          </a:p>
        </p:txBody>
      </p:sp>
    </p:spTree>
    <p:extLst>
      <p:ext uri="{BB962C8B-B14F-4D97-AF65-F5344CB8AC3E}">
        <p14:creationId xmlns:p14="http://schemas.microsoft.com/office/powerpoint/2010/main" val="1576076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EFD8C1A2-A2FD-2842-80B9-7ABB228099D4}"/>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363048B8-5C39-F64B-971B-14DDF87F0F6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7" name="Picture 6">
            <a:extLst>
              <a:ext uri="{FF2B5EF4-FFF2-40B4-BE49-F238E27FC236}">
                <a16:creationId xmlns:a16="http://schemas.microsoft.com/office/drawing/2014/main" id="{03861268-ECA8-4D04-ABF7-8F5DFEAB97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61808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16480" y="274641"/>
            <a:ext cx="116592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931979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95C16C49-EBF4-274A-A299-62B2F145441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22D15E20-06EB-5E48-B32E-FB95993FA524}"/>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7" name="Picture 6">
            <a:extLst>
              <a:ext uri="{FF2B5EF4-FFF2-40B4-BE49-F238E27FC236}">
                <a16:creationId xmlns:a16="http://schemas.microsoft.com/office/drawing/2014/main" id="{EC0144D6-A759-4C4D-A12E-1E22D7C32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097727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645DE1D-8097-F64D-A8B1-1F7C8555D1BB}"/>
              </a:ext>
            </a:extLst>
          </p:cNvPr>
          <p:cNvSpPr>
            <a:spLocks noGrp="1"/>
          </p:cNvSpPr>
          <p:nvPr>
            <p:ph type="ctrTitle"/>
          </p:nvPr>
        </p:nvSpPr>
        <p:spPr>
          <a:xfrm>
            <a:off x="914400" y="2130428"/>
            <a:ext cx="10363200" cy="1470025"/>
          </a:xfrm>
        </p:spPr>
        <p:txBody>
          <a:bodyPr/>
          <a:lstStyle>
            <a:lvl1pPr algn="l">
              <a:defRPr b="1">
                <a:solidFill>
                  <a:schemeClr val="bg1"/>
                </a:solidFill>
              </a:defRPr>
            </a:lvl1pPr>
          </a:lstStyle>
          <a:p>
            <a:r>
              <a:rPr lang="en-US" dirty="0"/>
              <a:t>Click to edit Master title style</a:t>
            </a:r>
            <a:endParaRPr lang="en-GB" dirty="0"/>
          </a:p>
        </p:txBody>
      </p:sp>
      <p:sp>
        <p:nvSpPr>
          <p:cNvPr id="11" name="Subtitle 2">
            <a:extLst>
              <a:ext uri="{FF2B5EF4-FFF2-40B4-BE49-F238E27FC236}">
                <a16:creationId xmlns:a16="http://schemas.microsoft.com/office/drawing/2014/main" id="{BA246E11-0474-FD40-91E1-4CCF4D51F019}"/>
              </a:ext>
            </a:extLst>
          </p:cNvPr>
          <p:cNvSpPr>
            <a:spLocks noGrp="1"/>
          </p:cNvSpPr>
          <p:nvPr>
            <p:ph type="subTitle" idx="1"/>
          </p:nvPr>
        </p:nvSpPr>
        <p:spPr>
          <a:xfrm>
            <a:off x="950976" y="3861048"/>
            <a:ext cx="8534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12" name="Picture 11" descr="Graphical user interface, text&#10;&#10;Description automatically generated">
            <a:extLst>
              <a:ext uri="{FF2B5EF4-FFF2-40B4-BE49-F238E27FC236}">
                <a16:creationId xmlns:a16="http://schemas.microsoft.com/office/drawing/2014/main" id="{DDD6FDCE-7AC5-EA49-B078-C2C947EC62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4192" y="369708"/>
            <a:ext cx="3869664" cy="1043071"/>
          </a:xfrm>
          <a:prstGeom prst="rect">
            <a:avLst/>
          </a:prstGeom>
        </p:spPr>
      </p:pic>
      <p:sp>
        <p:nvSpPr>
          <p:cNvPr id="13" name="Date Placeholder 3">
            <a:extLst>
              <a:ext uri="{FF2B5EF4-FFF2-40B4-BE49-F238E27FC236}">
                <a16:creationId xmlns:a16="http://schemas.microsoft.com/office/drawing/2014/main" id="{89D5C9B5-81A4-9744-A4C1-64C63F290F6E}"/>
              </a:ext>
            </a:extLst>
          </p:cNvPr>
          <p:cNvSpPr>
            <a:spLocks noGrp="1"/>
          </p:cNvSpPr>
          <p:nvPr>
            <p:ph type="dt" sz="half" idx="10"/>
          </p:nvPr>
        </p:nvSpPr>
        <p:spPr>
          <a:xfrm>
            <a:off x="914400" y="6356353"/>
            <a:ext cx="2844800" cy="365125"/>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4182161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10" name="Picture 9" descr="Graphical user interface&#10;&#10;Description automatically generated">
            <a:extLst>
              <a:ext uri="{FF2B5EF4-FFF2-40B4-BE49-F238E27FC236}">
                <a16:creationId xmlns:a16="http://schemas.microsoft.com/office/drawing/2014/main" id="{4B42E822-5026-FB4B-A8EB-9F3012E5F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050" y="369706"/>
            <a:ext cx="2964807" cy="799166"/>
          </a:xfrm>
          <a:prstGeom prst="rect">
            <a:avLst/>
          </a:prstGeom>
        </p:spPr>
      </p:pic>
      <p:pic>
        <p:nvPicPr>
          <p:cNvPr id="14" name="Picture 13">
            <a:extLst>
              <a:ext uri="{FF2B5EF4-FFF2-40B4-BE49-F238E27FC236}">
                <a16:creationId xmlns:a16="http://schemas.microsoft.com/office/drawing/2014/main" id="{24281C7A-7A47-1244-99C7-DCD5B27C42FB}"/>
              </a:ext>
            </a:extLst>
          </p:cNvPr>
          <p:cNvPicPr>
            <a:picLocks noChangeAspect="1"/>
          </p:cNvPicPr>
          <p:nvPr userDrawn="1"/>
        </p:nvPicPr>
        <p:blipFill>
          <a:blip r:embed="rId3"/>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3908589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B1C33AD-0A2F-EF4C-B4F1-649AC24CC140}"/>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8" name="Slide Number Placeholder 5">
            <a:extLst>
              <a:ext uri="{FF2B5EF4-FFF2-40B4-BE49-F238E27FC236}">
                <a16:creationId xmlns:a16="http://schemas.microsoft.com/office/drawing/2014/main" id="{02CD9EB1-D41C-7B4A-98C4-665E4EE9AF5C}"/>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9" name="Picture 8">
            <a:extLst>
              <a:ext uri="{FF2B5EF4-FFF2-40B4-BE49-F238E27FC236}">
                <a16:creationId xmlns:a16="http://schemas.microsoft.com/office/drawing/2014/main" id="{9FE90B6D-27A7-A249-9FFD-C6433999DD29}"/>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19908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02CD9EB1-D41C-7B4A-98C4-665E4EE9AF5C}"/>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0F6AADB9-DB2C-DC44-90EF-DB468948DDF3}"/>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2" name="Picture 11">
            <a:extLst>
              <a:ext uri="{FF2B5EF4-FFF2-40B4-BE49-F238E27FC236}">
                <a16:creationId xmlns:a16="http://schemas.microsoft.com/office/drawing/2014/main" id="{873A6945-9B3B-F443-83DE-5B4A36B22AF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1990870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C21DB887-4BD4-D643-B3F5-A1AE1CEAD165}"/>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9" name="Slide Number Placeholder 5">
            <a:extLst>
              <a:ext uri="{FF2B5EF4-FFF2-40B4-BE49-F238E27FC236}">
                <a16:creationId xmlns:a16="http://schemas.microsoft.com/office/drawing/2014/main" id="{71A24319-AEC0-0A4C-9E00-0FDCBF724778}"/>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10" name="Picture 9">
            <a:extLst>
              <a:ext uri="{FF2B5EF4-FFF2-40B4-BE49-F238E27FC236}">
                <a16:creationId xmlns:a16="http://schemas.microsoft.com/office/drawing/2014/main" id="{78394712-D9CA-414C-9AC8-238E4BE6B54D}"/>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3787784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821D99D9-4D9B-0045-A05C-BAE2414DA838}"/>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11" name="Slide Number Placeholder 5">
            <a:extLst>
              <a:ext uri="{FF2B5EF4-FFF2-40B4-BE49-F238E27FC236}">
                <a16:creationId xmlns:a16="http://schemas.microsoft.com/office/drawing/2014/main" id="{EDD606DF-ECB2-AB44-94AC-CC4D4E117809}"/>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12" name="Picture 11">
            <a:extLst>
              <a:ext uri="{FF2B5EF4-FFF2-40B4-BE49-F238E27FC236}">
                <a16:creationId xmlns:a16="http://schemas.microsoft.com/office/drawing/2014/main" id="{701FBEFA-35CA-804F-B72E-8394DC96CECB}"/>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3199654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Footer Placeholder 4">
            <a:extLst>
              <a:ext uri="{FF2B5EF4-FFF2-40B4-BE49-F238E27FC236}">
                <a16:creationId xmlns:a16="http://schemas.microsoft.com/office/drawing/2014/main" id="{5D56985D-D3ED-FD4D-9ED1-019F0F4CA05D}"/>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7" name="Slide Number Placeholder 5">
            <a:extLst>
              <a:ext uri="{FF2B5EF4-FFF2-40B4-BE49-F238E27FC236}">
                <a16:creationId xmlns:a16="http://schemas.microsoft.com/office/drawing/2014/main" id="{9A1C5231-E424-DB4B-AEBF-D743E8E74CA0}"/>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8" name="Picture 7">
            <a:extLst>
              <a:ext uri="{FF2B5EF4-FFF2-40B4-BE49-F238E27FC236}">
                <a16:creationId xmlns:a16="http://schemas.microsoft.com/office/drawing/2014/main" id="{5F8012AF-1447-204D-8595-5F68821E7557}"/>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1532290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D99BE-E0F9-6943-A07B-23F4312B2AEC}"/>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7" name="Picture 6">
            <a:extLst>
              <a:ext uri="{FF2B5EF4-FFF2-40B4-BE49-F238E27FC236}">
                <a16:creationId xmlns:a16="http://schemas.microsoft.com/office/drawing/2014/main" id="{122A286A-E7DC-924F-B499-FBE6E5CE8160}"/>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1262986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a:extLst>
              <a:ext uri="{FF2B5EF4-FFF2-40B4-BE49-F238E27FC236}">
                <a16:creationId xmlns:a16="http://schemas.microsoft.com/office/drawing/2014/main" id="{1B0114C2-AB91-EB4B-B7D8-D05F68E29131}"/>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9" name="Slide Number Placeholder 5">
            <a:extLst>
              <a:ext uri="{FF2B5EF4-FFF2-40B4-BE49-F238E27FC236}">
                <a16:creationId xmlns:a16="http://schemas.microsoft.com/office/drawing/2014/main" id="{002E60B1-EB2D-9B46-9235-5CA67B749F6A}"/>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10" name="Picture 9">
            <a:extLst>
              <a:ext uri="{FF2B5EF4-FFF2-40B4-BE49-F238E27FC236}">
                <a16:creationId xmlns:a16="http://schemas.microsoft.com/office/drawing/2014/main" id="{EAA3166A-A326-6D43-A258-51830EE8C980}"/>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2521152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a:extLst>
              <a:ext uri="{FF2B5EF4-FFF2-40B4-BE49-F238E27FC236}">
                <a16:creationId xmlns:a16="http://schemas.microsoft.com/office/drawing/2014/main" id="{19DB626D-76B1-304B-9B1A-FE95AFFD206C}"/>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9" name="Slide Number Placeholder 5">
            <a:extLst>
              <a:ext uri="{FF2B5EF4-FFF2-40B4-BE49-F238E27FC236}">
                <a16:creationId xmlns:a16="http://schemas.microsoft.com/office/drawing/2014/main" id="{0976F18B-7050-954C-B108-48CE9AB5046E}"/>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10" name="Picture 9">
            <a:extLst>
              <a:ext uri="{FF2B5EF4-FFF2-40B4-BE49-F238E27FC236}">
                <a16:creationId xmlns:a16="http://schemas.microsoft.com/office/drawing/2014/main" id="{6F51B3F4-8585-9A46-B6BE-FC46569F1DBF}"/>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1576076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76E97CC4-70E3-2445-AEB6-F12D5CB8D30C}"/>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8" name="Slide Number Placeholder 5">
            <a:extLst>
              <a:ext uri="{FF2B5EF4-FFF2-40B4-BE49-F238E27FC236}">
                <a16:creationId xmlns:a16="http://schemas.microsoft.com/office/drawing/2014/main" id="{EFD8C1A2-A2FD-2842-80B9-7ABB228099D4}"/>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9" name="Picture 8">
            <a:extLst>
              <a:ext uri="{FF2B5EF4-FFF2-40B4-BE49-F238E27FC236}">
                <a16:creationId xmlns:a16="http://schemas.microsoft.com/office/drawing/2014/main" id="{60234580-F993-4D4B-832D-79116B471A2E}"/>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1561808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7E3FC711-BBC5-4241-9FB7-1F2B1F59158C}"/>
              </a:ext>
            </a:extLst>
          </p:cNvPr>
          <p:cNvSpPr>
            <a:spLocks noGrp="1"/>
          </p:cNvSpPr>
          <p:nvPr>
            <p:ph type="ftr" sz="quarter" idx="11"/>
          </p:nvPr>
        </p:nvSpPr>
        <p:spPr>
          <a:xfrm>
            <a:off x="7279197"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dirty="0"/>
              <a:t>Presentation title</a:t>
            </a:r>
          </a:p>
        </p:txBody>
      </p:sp>
      <p:sp>
        <p:nvSpPr>
          <p:cNvPr id="8" name="Slide Number Placeholder 5">
            <a:extLst>
              <a:ext uri="{FF2B5EF4-FFF2-40B4-BE49-F238E27FC236}">
                <a16:creationId xmlns:a16="http://schemas.microsoft.com/office/drawing/2014/main" id="{95C16C49-EBF4-274A-A299-62B2F145441A}"/>
              </a:ext>
            </a:extLst>
          </p:cNvPr>
          <p:cNvSpPr>
            <a:spLocks noGrp="1"/>
          </p:cNvSpPr>
          <p:nvPr>
            <p:ph type="sldNum" sz="quarter" idx="12"/>
          </p:nvPr>
        </p:nvSpPr>
        <p:spPr>
          <a:xfrm>
            <a:off x="11582401" y="6492878"/>
            <a:ext cx="487627" cy="365125"/>
          </a:xfrm>
        </p:spPr>
        <p:txBody>
          <a:bodyPr/>
          <a:lstStyle>
            <a:lvl1pPr>
              <a:defRPr sz="1000">
                <a:solidFill>
                  <a:srgbClr val="003087"/>
                </a:solidFill>
              </a:defRPr>
            </a:lvl1pPr>
          </a:lstStyle>
          <a:p>
            <a:fld id="{3CBAF558-993E-F24D-8CA0-AE83BF0134CC}" type="slidenum">
              <a:rPr lang="en-GB" smtClean="0"/>
              <a:pPr/>
              <a:t>‹#›</a:t>
            </a:fld>
            <a:endParaRPr lang="en-GB" dirty="0"/>
          </a:p>
        </p:txBody>
      </p:sp>
      <p:pic>
        <p:nvPicPr>
          <p:cNvPr id="9" name="Picture 8">
            <a:extLst>
              <a:ext uri="{FF2B5EF4-FFF2-40B4-BE49-F238E27FC236}">
                <a16:creationId xmlns:a16="http://schemas.microsoft.com/office/drawing/2014/main" id="{779CF338-D5AB-314E-950C-52193F3C2672}"/>
              </a:ext>
            </a:extLst>
          </p:cNvPr>
          <p:cNvPicPr>
            <a:picLocks noChangeAspect="1"/>
          </p:cNvPicPr>
          <p:nvPr userDrawn="1"/>
        </p:nvPicPr>
        <p:blipFill>
          <a:blip r:embed="rId2"/>
          <a:stretch>
            <a:fillRect/>
          </a:stretch>
        </p:blipFill>
        <p:spPr>
          <a:xfrm>
            <a:off x="-336715" y="6502103"/>
            <a:ext cx="7692197" cy="371682"/>
          </a:xfrm>
          <a:prstGeom prst="rect">
            <a:avLst/>
          </a:prstGeom>
        </p:spPr>
      </p:pic>
    </p:spTree>
    <p:extLst>
      <p:ext uri="{BB962C8B-B14F-4D97-AF65-F5344CB8AC3E}">
        <p14:creationId xmlns:p14="http://schemas.microsoft.com/office/powerpoint/2010/main" val="3097727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482600"/>
            <a:ext cx="2844920" cy="608797"/>
          </a:xfrm>
          <a:prstGeom prst="rect">
            <a:avLst/>
          </a:prstGeom>
        </p:spPr>
      </p:pic>
      <p:sp>
        <p:nvSpPr>
          <p:cNvPr id="8" name="Rectangle 7"/>
          <p:cNvSpPr/>
          <p:nvPr userDrawn="1"/>
        </p:nvSpPr>
        <p:spPr>
          <a:xfrm>
            <a:off x="12293600" y="0"/>
            <a:ext cx="1955800" cy="68580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67" dirty="0">
                <a:latin typeface="Arial" panose="020B0604020202020204" pitchFamily="34" charset="0"/>
                <a:cs typeface="Arial" panose="020B0604020202020204" pitchFamily="34" charset="0"/>
              </a:rPr>
              <a:t>To insert </a:t>
            </a:r>
            <a:r>
              <a:rPr lang="en-GB" sz="1867" baseline="0" dirty="0">
                <a:latin typeface="Arial" panose="020B0604020202020204" pitchFamily="34" charset="0"/>
                <a:cs typeface="Arial" panose="020B0604020202020204" pitchFamily="34" charset="0"/>
              </a:rPr>
              <a:t>image into frame click on the image frame and select image.</a:t>
            </a:r>
          </a:p>
          <a:p>
            <a:pPr algn="ctr"/>
            <a:r>
              <a:rPr lang="en-GB" sz="1867" baseline="0" dirty="0">
                <a:latin typeface="Arial" panose="020B0604020202020204" pitchFamily="34" charset="0"/>
                <a:cs typeface="Arial" panose="020B0604020202020204" pitchFamily="34" charset="0"/>
              </a:rPr>
              <a:t>To scale , crop and move the image, right click and choose the crop tool. You can now scale and move the image to the desired position.</a:t>
            </a:r>
            <a:endParaRPr lang="en-GB" sz="1867" dirty="0">
              <a:latin typeface="Arial" panose="020B0604020202020204" pitchFamily="34" charset="0"/>
              <a:cs typeface="Arial" panose="020B0604020202020204" pitchFamily="34" charset="0"/>
            </a:endParaRPr>
          </a:p>
        </p:txBody>
      </p:sp>
      <p:sp>
        <p:nvSpPr>
          <p:cNvPr id="13" name="Picture Placeholder 14"/>
          <p:cNvSpPr>
            <a:spLocks noGrp="1"/>
          </p:cNvSpPr>
          <p:nvPr>
            <p:ph type="pic" sz="quarter" idx="12" hasCustomPrompt="1"/>
          </p:nvPr>
        </p:nvSpPr>
        <p:spPr>
          <a:xfrm>
            <a:off x="6000751" y="1604434"/>
            <a:ext cx="6191251"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733">
                <a:solidFill>
                  <a:srgbClr val="00A7B5"/>
                </a:solidFill>
              </a:defRPr>
            </a:lvl1pPr>
          </a:lstStyle>
          <a:p>
            <a:r>
              <a:rPr lang="en-US" dirty="0"/>
              <a:t>Click icon to add photo</a:t>
            </a:r>
          </a:p>
        </p:txBody>
      </p:sp>
      <p:cxnSp>
        <p:nvCxnSpPr>
          <p:cNvPr id="17" name="Straight Connector 16"/>
          <p:cNvCxnSpPr/>
          <p:nvPr userDrawn="1"/>
        </p:nvCxnSpPr>
        <p:spPr>
          <a:xfrm>
            <a:off x="635002" y="4337273"/>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8" name="Title Placeholder"/>
          <p:cNvSpPr>
            <a:spLocks noGrp="1" noChangeArrowheads="1"/>
          </p:cNvSpPr>
          <p:nvPr>
            <p:ph type="ctrTitle" sz="quarter"/>
          </p:nvPr>
        </p:nvSpPr>
        <p:spPr>
          <a:xfrm>
            <a:off x="609600" y="1964482"/>
            <a:ext cx="7264400" cy="1489289"/>
          </a:xfrm>
        </p:spPr>
        <p:txBody>
          <a:bodyPr anchor="b"/>
          <a:lstStyle>
            <a:lvl1pPr>
              <a:defRPr sz="48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0"/>
          <p:cNvSpPr>
            <a:spLocks noGrp="1"/>
          </p:cNvSpPr>
          <p:nvPr>
            <p:ph type="body" sz="quarter" idx="10" hasCustomPrompt="1"/>
          </p:nvPr>
        </p:nvSpPr>
        <p:spPr>
          <a:xfrm>
            <a:off x="609600" y="3453771"/>
            <a:ext cx="7264400" cy="355397"/>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20" name="Content Placeholder 12"/>
          <p:cNvSpPr>
            <a:spLocks noGrp="1"/>
          </p:cNvSpPr>
          <p:nvPr>
            <p:ph sz="quarter" idx="11" hasCustomPrompt="1"/>
          </p:nvPr>
        </p:nvSpPr>
        <p:spPr>
          <a:xfrm>
            <a:off x="609601" y="4462222"/>
            <a:ext cx="5176761" cy="678543"/>
          </a:xfrm>
        </p:spPr>
        <p:txBody>
          <a:bodyPr/>
          <a:lstStyle>
            <a:lvl1pPr marL="0" indent="0">
              <a:buNone/>
              <a:defRPr sz="1733"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697537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olor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482600"/>
            <a:ext cx="2844920" cy="608797"/>
          </a:xfrm>
          <a:prstGeom prst="rect">
            <a:avLst/>
          </a:prstGeom>
        </p:spPr>
      </p:pic>
      <p:sp>
        <p:nvSpPr>
          <p:cNvPr id="11" name="Rectangle 1"/>
          <p:cNvSpPr/>
          <p:nvPr userDrawn="1"/>
        </p:nvSpPr>
        <p:spPr>
          <a:xfrm>
            <a:off x="6000752" y="1604433"/>
            <a:ext cx="6191249" cy="52832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733" dirty="0"/>
          </a:p>
        </p:txBody>
      </p:sp>
      <p:cxnSp>
        <p:nvCxnSpPr>
          <p:cNvPr id="14" name="Straight Connector 13"/>
          <p:cNvCxnSpPr/>
          <p:nvPr userDrawn="1"/>
        </p:nvCxnSpPr>
        <p:spPr>
          <a:xfrm>
            <a:off x="635002" y="4337273"/>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itle Placeholder"/>
          <p:cNvSpPr>
            <a:spLocks noGrp="1" noChangeArrowheads="1"/>
          </p:cNvSpPr>
          <p:nvPr>
            <p:ph type="ctrTitle" sz="quarter"/>
          </p:nvPr>
        </p:nvSpPr>
        <p:spPr>
          <a:xfrm>
            <a:off x="609600" y="1964482"/>
            <a:ext cx="7264400" cy="1489289"/>
          </a:xfrm>
        </p:spPr>
        <p:txBody>
          <a:bodyPr anchor="b"/>
          <a:lstStyle>
            <a:lvl1pPr>
              <a:defRPr sz="48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0"/>
          <p:cNvSpPr>
            <a:spLocks noGrp="1"/>
          </p:cNvSpPr>
          <p:nvPr>
            <p:ph type="body" sz="quarter" idx="10" hasCustomPrompt="1"/>
          </p:nvPr>
        </p:nvSpPr>
        <p:spPr>
          <a:xfrm>
            <a:off x="609600" y="3453771"/>
            <a:ext cx="7264400" cy="355397"/>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8" name="Content Placeholder 12"/>
          <p:cNvSpPr>
            <a:spLocks noGrp="1"/>
          </p:cNvSpPr>
          <p:nvPr>
            <p:ph sz="quarter" idx="11" hasCustomPrompt="1"/>
          </p:nvPr>
        </p:nvSpPr>
        <p:spPr>
          <a:xfrm>
            <a:off x="609601" y="4462222"/>
            <a:ext cx="5176761" cy="678543"/>
          </a:xfrm>
        </p:spPr>
        <p:txBody>
          <a:bodyPr/>
          <a:lstStyle>
            <a:lvl1pPr marL="0" indent="0">
              <a:buNone/>
              <a:defRPr sz="1733"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148599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a:extLst>
              <a:ext uri="{FF2B5EF4-FFF2-40B4-BE49-F238E27FC236}">
                <a16:creationId xmlns:a16="http://schemas.microsoft.com/office/drawing/2014/main" id="{71A24319-AEC0-0A4C-9E00-0FDCBF724778}"/>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2" name="Footer Placeholder 4">
            <a:extLst>
              <a:ext uri="{FF2B5EF4-FFF2-40B4-BE49-F238E27FC236}">
                <a16:creationId xmlns:a16="http://schemas.microsoft.com/office/drawing/2014/main" id="{18374672-0412-1D44-A350-81161C9E6980}"/>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3" name="Picture 12">
            <a:extLst>
              <a:ext uri="{FF2B5EF4-FFF2-40B4-BE49-F238E27FC236}">
                <a16:creationId xmlns:a16="http://schemas.microsoft.com/office/drawing/2014/main" id="{AB0CEE13-F329-3D49-8F68-87CE371345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3787784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illustra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819" t="21009" r="29137" b="12407"/>
          <a:stretch/>
        </p:blipFill>
        <p:spPr>
          <a:xfrm>
            <a:off x="6614583" y="-84666"/>
            <a:ext cx="5746751" cy="6549673"/>
          </a:xfrm>
          <a:prstGeom prst="rect">
            <a:avLst/>
          </a:prstGeom>
        </p:spPr>
      </p:pic>
      <p:pic>
        <p:nvPicPr>
          <p:cNvPr id="8"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609600" y="482600"/>
            <a:ext cx="2844920" cy="608797"/>
          </a:xfrm>
          <a:prstGeom prst="rect">
            <a:avLst/>
          </a:prstGeom>
        </p:spPr>
      </p:pic>
      <p:cxnSp>
        <p:nvCxnSpPr>
          <p:cNvPr id="14" name="Straight Connector 13"/>
          <p:cNvCxnSpPr/>
          <p:nvPr userDrawn="1"/>
        </p:nvCxnSpPr>
        <p:spPr>
          <a:xfrm>
            <a:off x="635002" y="4337273"/>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itle Placeholder"/>
          <p:cNvSpPr>
            <a:spLocks noGrp="1" noChangeArrowheads="1"/>
          </p:cNvSpPr>
          <p:nvPr>
            <p:ph type="ctrTitle" sz="quarter"/>
          </p:nvPr>
        </p:nvSpPr>
        <p:spPr>
          <a:xfrm>
            <a:off x="609600" y="1964482"/>
            <a:ext cx="7264400" cy="1489289"/>
          </a:xfrm>
        </p:spPr>
        <p:txBody>
          <a:bodyPr anchor="b"/>
          <a:lstStyle>
            <a:lvl1pPr>
              <a:defRPr sz="48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6" name="Text Placeholder 10"/>
          <p:cNvSpPr>
            <a:spLocks noGrp="1"/>
          </p:cNvSpPr>
          <p:nvPr>
            <p:ph type="body" sz="quarter" idx="10" hasCustomPrompt="1"/>
          </p:nvPr>
        </p:nvSpPr>
        <p:spPr>
          <a:xfrm>
            <a:off x="609600" y="3453771"/>
            <a:ext cx="7264400" cy="355397"/>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Content Placeholder 12"/>
          <p:cNvSpPr>
            <a:spLocks noGrp="1"/>
          </p:cNvSpPr>
          <p:nvPr>
            <p:ph sz="quarter" idx="11" hasCustomPrompt="1"/>
          </p:nvPr>
        </p:nvSpPr>
        <p:spPr>
          <a:xfrm>
            <a:off x="609601" y="4462222"/>
            <a:ext cx="5176761" cy="678543"/>
          </a:xfrm>
        </p:spPr>
        <p:txBody>
          <a:bodyPr/>
          <a:lstStyle>
            <a:lvl1pPr marL="0" indent="0">
              <a:buNone/>
              <a:defRPr sz="1733"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extLst>
      <p:ext uri="{BB962C8B-B14F-4D97-AF65-F5344CB8AC3E}">
        <p14:creationId xmlns:p14="http://schemas.microsoft.com/office/powerpoint/2010/main" val="3040705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proposal illustration">
    <p:spTree>
      <p:nvGrpSpPr>
        <p:cNvPr id="1" name=""/>
        <p:cNvGrpSpPr/>
        <p:nvPr/>
      </p:nvGrpSpPr>
      <p:grpSpPr>
        <a:xfrm>
          <a:off x="0" y="0"/>
          <a:ext cx="0" cy="0"/>
          <a:chOff x="0" y="0"/>
          <a:chExt cx="0" cy="0"/>
        </a:xfrm>
      </p:grpSpPr>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35001" y="461579"/>
            <a:ext cx="2844920" cy="608797"/>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6769296" y="-1286708"/>
            <a:ext cx="6813213" cy="6511851"/>
          </a:xfrm>
          <a:prstGeom prst="rect">
            <a:avLst/>
          </a:prstGeom>
        </p:spPr>
      </p:pic>
      <p:cxnSp>
        <p:nvCxnSpPr>
          <p:cNvPr id="15" name="Straight Connector 14"/>
          <p:cNvCxnSpPr/>
          <p:nvPr userDrawn="1"/>
        </p:nvCxnSpPr>
        <p:spPr>
          <a:xfrm>
            <a:off x="635002" y="4337273"/>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6" name="Title Placeholder"/>
          <p:cNvSpPr>
            <a:spLocks noGrp="1" noChangeArrowheads="1"/>
          </p:cNvSpPr>
          <p:nvPr>
            <p:ph type="ctrTitle" sz="quarter"/>
          </p:nvPr>
        </p:nvSpPr>
        <p:spPr>
          <a:xfrm>
            <a:off x="609600" y="1964482"/>
            <a:ext cx="7264400" cy="1489289"/>
          </a:xfrm>
        </p:spPr>
        <p:txBody>
          <a:bodyPr anchor="b"/>
          <a:lstStyle>
            <a:lvl1pPr>
              <a:defRPr sz="4800">
                <a:solidFill>
                  <a:srgbClr val="4F2D7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0"/>
          <p:cNvSpPr>
            <a:spLocks noGrp="1"/>
          </p:cNvSpPr>
          <p:nvPr>
            <p:ph type="body" sz="quarter" idx="10" hasCustomPrompt="1"/>
          </p:nvPr>
        </p:nvSpPr>
        <p:spPr>
          <a:xfrm>
            <a:off x="609600" y="3453771"/>
            <a:ext cx="7264400" cy="355397"/>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8" name="Content Placeholder 12"/>
          <p:cNvSpPr>
            <a:spLocks noGrp="1"/>
          </p:cNvSpPr>
          <p:nvPr>
            <p:ph sz="quarter" idx="11" hasCustomPrompt="1"/>
          </p:nvPr>
        </p:nvSpPr>
        <p:spPr>
          <a:xfrm>
            <a:off x="609601" y="4462222"/>
            <a:ext cx="5176761" cy="678543"/>
          </a:xfrm>
        </p:spPr>
        <p:txBody>
          <a:bodyPr/>
          <a:lstStyle>
            <a:lvl1pPr marL="0" indent="0">
              <a:buNone/>
              <a:defRPr sz="1733"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DATE TO GO HERE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and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482600"/>
            <a:ext cx="2844920" cy="608797"/>
          </a:xfrm>
          <a:prstGeom prst="rect">
            <a:avLst/>
          </a:prstGeom>
        </p:spPr>
      </p:pic>
      <p:sp>
        <p:nvSpPr>
          <p:cNvPr id="10" name="Picture Placeholder 14"/>
          <p:cNvSpPr>
            <a:spLocks noGrp="1"/>
          </p:cNvSpPr>
          <p:nvPr>
            <p:ph type="pic" sz="quarter" idx="12" hasCustomPrompt="1"/>
          </p:nvPr>
        </p:nvSpPr>
        <p:spPr>
          <a:xfrm>
            <a:off x="6000751" y="1604434"/>
            <a:ext cx="6191251"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733">
                <a:solidFill>
                  <a:srgbClr val="00A7B5"/>
                </a:solidFill>
              </a:defRPr>
            </a:lvl1pPr>
          </a:lstStyle>
          <a:p>
            <a:r>
              <a:rPr lang="en-US" dirty="0"/>
              <a:t>Click icon to add photo</a:t>
            </a:r>
          </a:p>
        </p:txBody>
      </p:sp>
      <p:cxnSp>
        <p:nvCxnSpPr>
          <p:cNvPr id="14" name="Straight Connector 13"/>
          <p:cNvCxnSpPr/>
          <p:nvPr userDrawn="1"/>
        </p:nvCxnSpPr>
        <p:spPr>
          <a:xfrm>
            <a:off x="635002" y="4550151"/>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hasCustomPrompt="1"/>
          </p:nvPr>
        </p:nvSpPr>
        <p:spPr>
          <a:xfrm>
            <a:off x="609600" y="4627068"/>
            <a:ext cx="8178800" cy="953187"/>
          </a:xfrm>
        </p:spPr>
        <p:txBody>
          <a:bodyPr anchor="b"/>
          <a:lstStyle>
            <a:lvl1pPr marL="0" indent="0">
              <a:lnSpc>
                <a:spcPct val="90000"/>
              </a:lnSpc>
              <a:buNone/>
              <a:defRPr lang="en-US" sz="36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Primary header here</a:t>
            </a:r>
          </a:p>
        </p:txBody>
      </p:sp>
      <p:sp>
        <p:nvSpPr>
          <p:cNvPr id="18" name="Text Placeholder 8"/>
          <p:cNvSpPr>
            <a:spLocks noGrp="1"/>
          </p:cNvSpPr>
          <p:nvPr>
            <p:ph type="body" sz="quarter" idx="11" hasCustomPrompt="1"/>
          </p:nvPr>
        </p:nvSpPr>
        <p:spPr>
          <a:xfrm>
            <a:off x="609600" y="5590332"/>
            <a:ext cx="8178800" cy="372856"/>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635002" y="3810196"/>
            <a:ext cx="4444999" cy="608923"/>
          </a:xfrm>
        </p:spPr>
        <p:txBody>
          <a:bodyPr anchor="b"/>
          <a:lstStyle>
            <a:lvl1pPr marL="0" indent="0">
              <a:buFont typeface="Arial" panose="020B0604020202020204" pitchFamily="34" charset="0"/>
              <a:buNone/>
              <a:defRPr sz="1733"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381329176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and color curved photo">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482600"/>
            <a:ext cx="2844920" cy="608797"/>
          </a:xfrm>
          <a:prstGeom prst="rect">
            <a:avLst/>
          </a:prstGeom>
        </p:spPr>
      </p:pic>
      <p:sp>
        <p:nvSpPr>
          <p:cNvPr id="11" name="Rectangle 1"/>
          <p:cNvSpPr/>
          <p:nvPr userDrawn="1"/>
        </p:nvSpPr>
        <p:spPr>
          <a:xfrm>
            <a:off x="6000752" y="1604433"/>
            <a:ext cx="6191249" cy="52832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733" dirty="0"/>
          </a:p>
        </p:txBody>
      </p:sp>
      <p:cxnSp>
        <p:nvCxnSpPr>
          <p:cNvPr id="14" name="Straight Connector 13"/>
          <p:cNvCxnSpPr/>
          <p:nvPr userDrawn="1"/>
        </p:nvCxnSpPr>
        <p:spPr>
          <a:xfrm>
            <a:off x="635002" y="4550151"/>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hasCustomPrompt="1"/>
          </p:nvPr>
        </p:nvSpPr>
        <p:spPr>
          <a:xfrm>
            <a:off x="609600" y="4627068"/>
            <a:ext cx="8178800" cy="953187"/>
          </a:xfrm>
        </p:spPr>
        <p:txBody>
          <a:bodyPr anchor="b"/>
          <a:lstStyle>
            <a:lvl1pPr marL="0" indent="0">
              <a:lnSpc>
                <a:spcPct val="90000"/>
              </a:lnSpc>
              <a:buNone/>
              <a:defRPr lang="en-US" sz="36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Primary header here</a:t>
            </a:r>
          </a:p>
        </p:txBody>
      </p:sp>
      <p:sp>
        <p:nvSpPr>
          <p:cNvPr id="16" name="Text Placeholder 8"/>
          <p:cNvSpPr>
            <a:spLocks noGrp="1"/>
          </p:cNvSpPr>
          <p:nvPr>
            <p:ph type="body" sz="quarter" idx="11" hasCustomPrompt="1"/>
          </p:nvPr>
        </p:nvSpPr>
        <p:spPr>
          <a:xfrm>
            <a:off x="609600" y="5590332"/>
            <a:ext cx="8178800" cy="372856"/>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Text Placeholder 3"/>
          <p:cNvSpPr>
            <a:spLocks noGrp="1"/>
          </p:cNvSpPr>
          <p:nvPr>
            <p:ph type="body" sz="quarter" idx="10" hasCustomPrompt="1"/>
          </p:nvPr>
        </p:nvSpPr>
        <p:spPr>
          <a:xfrm>
            <a:off x="635002" y="3810196"/>
            <a:ext cx="4444999" cy="608923"/>
          </a:xfrm>
        </p:spPr>
        <p:txBody>
          <a:bodyPr anchor="b"/>
          <a:lstStyle>
            <a:lvl1pPr marL="0" indent="0">
              <a:buFont typeface="Arial" panose="020B0604020202020204" pitchFamily="34" charset="0"/>
              <a:buNone/>
              <a:defRPr sz="1733"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and illustra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1820" t="7962" r="9760" b="12407"/>
          <a:stretch/>
        </p:blipFill>
        <p:spPr>
          <a:xfrm>
            <a:off x="6598054" y="-1962149"/>
            <a:ext cx="6615893" cy="6789580"/>
          </a:xfrm>
          <a:prstGeom prst="rect">
            <a:avLst/>
          </a:prstGeom>
        </p:spPr>
      </p:pic>
      <p:pic>
        <p:nvPicPr>
          <p:cNvPr id="12" name="GTLogo" descr="GTlogo-horizontal-strapline-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8" r="44795"/>
          <a:stretch/>
        </p:blipFill>
        <p:spPr>
          <a:xfrm>
            <a:off x="609600" y="482600"/>
            <a:ext cx="2844920" cy="608797"/>
          </a:xfrm>
          <a:prstGeom prst="rect">
            <a:avLst/>
          </a:prstGeom>
        </p:spPr>
      </p:pic>
      <p:cxnSp>
        <p:nvCxnSpPr>
          <p:cNvPr id="10" name="Straight Connector 9"/>
          <p:cNvCxnSpPr/>
          <p:nvPr userDrawn="1"/>
        </p:nvCxnSpPr>
        <p:spPr>
          <a:xfrm>
            <a:off x="635002" y="4550151"/>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 hasCustomPrompt="1"/>
          </p:nvPr>
        </p:nvSpPr>
        <p:spPr>
          <a:xfrm>
            <a:off x="609600" y="4627068"/>
            <a:ext cx="8178800" cy="953187"/>
          </a:xfrm>
        </p:spPr>
        <p:txBody>
          <a:bodyPr anchor="b"/>
          <a:lstStyle>
            <a:lvl1pPr marL="0" indent="0">
              <a:lnSpc>
                <a:spcPct val="90000"/>
              </a:lnSpc>
              <a:buNone/>
              <a:defRPr lang="en-US" sz="36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Primary header here</a:t>
            </a:r>
          </a:p>
        </p:txBody>
      </p:sp>
      <p:sp>
        <p:nvSpPr>
          <p:cNvPr id="15" name="Text Placeholder 8"/>
          <p:cNvSpPr>
            <a:spLocks noGrp="1"/>
          </p:cNvSpPr>
          <p:nvPr>
            <p:ph type="body" sz="quarter" idx="11" hasCustomPrompt="1"/>
          </p:nvPr>
        </p:nvSpPr>
        <p:spPr>
          <a:xfrm>
            <a:off x="609600" y="5590332"/>
            <a:ext cx="8178800" cy="372856"/>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6" name="Text Placeholder 3"/>
          <p:cNvSpPr>
            <a:spLocks noGrp="1"/>
          </p:cNvSpPr>
          <p:nvPr>
            <p:ph type="body" sz="quarter" idx="10" hasCustomPrompt="1"/>
          </p:nvPr>
        </p:nvSpPr>
        <p:spPr>
          <a:xfrm>
            <a:off x="635002" y="3810196"/>
            <a:ext cx="4444999" cy="608923"/>
          </a:xfrm>
        </p:spPr>
        <p:txBody>
          <a:bodyPr anchor="b"/>
          <a:lstStyle>
            <a:lvl1pPr marL="0" indent="0">
              <a:buFont typeface="Arial" panose="020B0604020202020204" pitchFamily="34" charset="0"/>
              <a:buNone/>
              <a:defRPr sz="1733"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334534044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and proposal illustration">
    <p:spTree>
      <p:nvGrpSpPr>
        <p:cNvPr id="1" name=""/>
        <p:cNvGrpSpPr/>
        <p:nvPr/>
      </p:nvGrpSpPr>
      <p:grpSpPr>
        <a:xfrm>
          <a:off x="0" y="0"/>
          <a:ext cx="0" cy="0"/>
          <a:chOff x="0" y="0"/>
          <a:chExt cx="0" cy="0"/>
        </a:xfrm>
      </p:grpSpPr>
      <p:pic>
        <p:nvPicPr>
          <p:cNvPr id="12"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482600"/>
            <a:ext cx="2844920" cy="608797"/>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6078" t="9413" r="9611" b="10858"/>
          <a:stretch/>
        </p:blipFill>
        <p:spPr>
          <a:xfrm>
            <a:off x="6769296" y="-1286708"/>
            <a:ext cx="6813213" cy="6511851"/>
          </a:xfrm>
          <a:prstGeom prst="rect">
            <a:avLst/>
          </a:prstGeom>
        </p:spPr>
      </p:pic>
      <p:cxnSp>
        <p:nvCxnSpPr>
          <p:cNvPr id="11" name="Straight Connector 10"/>
          <p:cNvCxnSpPr/>
          <p:nvPr userDrawn="1"/>
        </p:nvCxnSpPr>
        <p:spPr>
          <a:xfrm>
            <a:off x="635002" y="4550151"/>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hasCustomPrompt="1"/>
          </p:nvPr>
        </p:nvSpPr>
        <p:spPr>
          <a:xfrm>
            <a:off x="609600" y="4627068"/>
            <a:ext cx="8178800" cy="953187"/>
          </a:xfrm>
        </p:spPr>
        <p:txBody>
          <a:bodyPr anchor="b"/>
          <a:lstStyle>
            <a:lvl1pPr marL="0" indent="0">
              <a:lnSpc>
                <a:spcPct val="90000"/>
              </a:lnSpc>
              <a:buNone/>
              <a:defRPr lang="en-US" sz="360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Primary header here</a:t>
            </a:r>
          </a:p>
        </p:txBody>
      </p:sp>
      <p:sp>
        <p:nvSpPr>
          <p:cNvPr id="16" name="Text Placeholder 8"/>
          <p:cNvSpPr>
            <a:spLocks noGrp="1"/>
          </p:cNvSpPr>
          <p:nvPr>
            <p:ph type="body" sz="quarter" idx="11" hasCustomPrompt="1"/>
          </p:nvPr>
        </p:nvSpPr>
        <p:spPr>
          <a:xfrm>
            <a:off x="609600" y="5590332"/>
            <a:ext cx="8178800" cy="372856"/>
          </a:xfrm>
        </p:spPr>
        <p:txBody>
          <a:bodyPr anchor="b"/>
          <a:lstStyle>
            <a:lvl1pPr marL="0" indent="0">
              <a:buNone/>
              <a:defRPr sz="24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7" name="Text Placeholder 3"/>
          <p:cNvSpPr>
            <a:spLocks noGrp="1"/>
          </p:cNvSpPr>
          <p:nvPr>
            <p:ph type="body" sz="quarter" idx="10" hasCustomPrompt="1"/>
          </p:nvPr>
        </p:nvSpPr>
        <p:spPr>
          <a:xfrm>
            <a:off x="635002" y="3810196"/>
            <a:ext cx="4444999" cy="608923"/>
          </a:xfrm>
        </p:spPr>
        <p:txBody>
          <a:bodyPr anchor="b"/>
          <a:lstStyle>
            <a:lvl1pPr marL="0" indent="0">
              <a:buFont typeface="Arial" panose="020B0604020202020204" pitchFamily="34" charset="0"/>
              <a:buNone/>
              <a:defRPr sz="1733"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6269180"/>
            <a:ext cx="2217447" cy="474521"/>
          </a:xfrm>
          <a:prstGeom prst="rect">
            <a:avLst/>
          </a:prstGeom>
        </p:spPr>
      </p:pic>
      <p:cxnSp>
        <p:nvCxnSpPr>
          <p:cNvPr id="12" name="Straight Connector 11"/>
          <p:cNvCxnSpPr/>
          <p:nvPr userDrawn="1"/>
        </p:nvCxnSpPr>
        <p:spPr>
          <a:xfrm>
            <a:off x="635002" y="6152261"/>
            <a:ext cx="20827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BBB6584E-9D20-4B22-A8D4-F4298A2ED1D5}"/>
              </a:ext>
            </a:extLst>
          </p:cNvPr>
          <p:cNvSpPr>
            <a:spLocks noGrp="1"/>
          </p:cNvSpPr>
          <p:nvPr>
            <p:ph type="sldNum" sz="quarter" idx="4"/>
          </p:nvPr>
        </p:nvSpPr>
        <p:spPr>
          <a:xfrm>
            <a:off x="11241024" y="6449568"/>
            <a:ext cx="487680" cy="268224"/>
          </a:xfrm>
          <a:prstGeom prst="rect">
            <a:avLst/>
          </a:prstGeom>
        </p:spPr>
        <p:txBody>
          <a:bodyPr anchor="b" anchorCtr="0"/>
          <a:lstStyle>
            <a:lvl1pPr algn="r">
              <a:defRPr sz="933"/>
            </a:lvl1pPr>
          </a:lstStyle>
          <a:p>
            <a:fld id="{0E0C512C-2A69-4D15-9349-877CDA6B8ABD}" type="slidenum">
              <a:rPr lang="en-GB" smtClean="0"/>
              <a:pPr/>
              <a:t>‹#›</a:t>
            </a:fld>
            <a:endParaRPr lang="en-GB" dirty="0"/>
          </a:p>
        </p:txBody>
      </p:sp>
      <p:sp>
        <p:nvSpPr>
          <p:cNvPr id="7" name="TextBox 6"/>
          <p:cNvSpPr txBox="1"/>
          <p:nvPr userDrawn="1"/>
        </p:nvSpPr>
        <p:spPr>
          <a:xfrm>
            <a:off x="5750739" y="6473954"/>
            <a:ext cx="5571744" cy="194990"/>
          </a:xfrm>
          <a:prstGeom prst="rect">
            <a:avLst/>
          </a:prstGeom>
          <a:solidFill>
            <a:schemeClr val="bg1"/>
          </a:solidFill>
        </p:spPr>
        <p:txBody>
          <a:bodyPr wrap="square" rtlCol="0">
            <a:spAutoFit/>
          </a:bodyPr>
          <a:lstStyle/>
          <a:p>
            <a:pPr algn="r"/>
            <a:r>
              <a:rPr lang="en-US" sz="667" dirty="0"/>
              <a:t>© 2019 Grant</a:t>
            </a:r>
            <a:r>
              <a:rPr lang="en-US" sz="667" baseline="0" dirty="0"/>
              <a:t> Thornton LLP  </a:t>
            </a:r>
            <a:r>
              <a:rPr lang="en-US" sz="667" b="0" i="0" u="none" strike="noStrike" baseline="0" dirty="0">
                <a:solidFill>
                  <a:srgbClr val="000000"/>
                </a:solidFill>
                <a:latin typeface="Arial" panose="020B0604020202020204" pitchFamily="34" charset="0"/>
                <a:cs typeface="Arial" panose="020B0604020202020204" pitchFamily="34" charset="0"/>
              </a:rPr>
              <a:t>|  All rights reserved  | U.S. member firm of Grant Thornton International Ltd</a:t>
            </a:r>
            <a:r>
              <a:rPr lang="en-US" sz="667" baseline="0" dirty="0"/>
              <a:t> </a:t>
            </a:r>
            <a:endParaRPr lang="en-US" sz="667" dirty="0"/>
          </a:p>
        </p:txBody>
      </p:sp>
    </p:spTree>
    <p:extLst>
      <p:ext uri="{BB962C8B-B14F-4D97-AF65-F5344CB8AC3E}">
        <p14:creationId xmlns:p14="http://schemas.microsoft.com/office/powerpoint/2010/main" val="1503418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80990" marR="0" indent="-380990" algn="l" defTabSz="1219170" rtl="0" eaLnBrk="1" fontAlgn="base" latinLnBrk="0" hangingPunct="1">
              <a:lnSpc>
                <a:spcPct val="100000"/>
              </a:lnSpc>
              <a:spcBef>
                <a:spcPct val="20000"/>
              </a:spcBef>
              <a:spcAft>
                <a:spcPct val="0"/>
              </a:spcAft>
              <a:buClrTx/>
              <a:buSzTx/>
              <a:buFont typeface="Arial" panose="020B0604020202020204" pitchFamily="34" charset="0"/>
              <a:buChar char="•"/>
              <a:tabLst/>
              <a:defRPr sz="24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1pPr>
            <a:lvl2pPr marL="990575" marR="0" indent="-380990" algn="l" defTabSz="1219170" rtl="0" eaLnBrk="1" fontAlgn="base" latinLnBrk="0" hangingPunct="1">
              <a:lnSpc>
                <a:spcPct val="100000"/>
              </a:lnSpc>
              <a:spcBef>
                <a:spcPct val="20000"/>
              </a:spcBef>
              <a:spcAft>
                <a:spcPct val="0"/>
              </a:spcAft>
              <a:buClrTx/>
              <a:buSzTx/>
              <a:buFont typeface="Arial"/>
              <a:buChar char="•"/>
              <a:tabLst/>
              <a:defRPr sz="24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2pPr>
            <a:lvl3pPr marL="1600160" marR="0" indent="-380990" algn="l" defTabSz="1219170" rtl="0" eaLnBrk="1" fontAlgn="base" latinLnBrk="0" hangingPunct="1">
              <a:lnSpc>
                <a:spcPct val="100000"/>
              </a:lnSpc>
              <a:spcBef>
                <a:spcPct val="20000"/>
              </a:spcBef>
              <a:spcAft>
                <a:spcPct val="0"/>
              </a:spcAft>
              <a:buClrTx/>
              <a:buSzTx/>
              <a:buFont typeface="Arial"/>
              <a:buChar char="•"/>
              <a:tabLst/>
              <a:defRPr sz="24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3pPr>
            <a:lvl4pPr marL="2209745" marR="0" indent="-380990" algn="l" defTabSz="1219170"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4pPr>
            <a:lvl5pPr marL="2819330" marR="0" indent="-380990" algn="l" defTabSz="1219170" rtl="0" eaLnBrk="1" fontAlgn="base" latinLnBrk="0" hangingPunct="1">
              <a:lnSpc>
                <a:spcPct val="100000"/>
              </a:lnSpc>
              <a:spcBef>
                <a:spcPct val="20000"/>
              </a:spcBef>
              <a:spcAft>
                <a:spcPct val="0"/>
              </a:spcAft>
              <a:buClrTx/>
              <a:buSzTx/>
              <a:buFont typeface="Arial"/>
              <a:buChar char="•"/>
              <a:tabLst/>
              <a:defRPr sz="12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6269180"/>
            <a:ext cx="2217447" cy="474521"/>
          </a:xfrm>
          <a:prstGeom prst="rect">
            <a:avLst/>
          </a:prstGeom>
        </p:spPr>
      </p:pic>
      <p:cxnSp>
        <p:nvCxnSpPr>
          <p:cNvPr id="9" name="Straight Connector 8"/>
          <p:cNvCxnSpPr/>
          <p:nvPr userDrawn="1"/>
        </p:nvCxnSpPr>
        <p:spPr>
          <a:xfrm>
            <a:off x="635002" y="6152261"/>
            <a:ext cx="20827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A5CB563E-18CC-43AA-B35A-A1AE99C72EAA}"/>
              </a:ext>
            </a:extLst>
          </p:cNvPr>
          <p:cNvSpPr>
            <a:spLocks noGrp="1"/>
          </p:cNvSpPr>
          <p:nvPr>
            <p:ph type="sldNum" sz="quarter" idx="4"/>
          </p:nvPr>
        </p:nvSpPr>
        <p:spPr>
          <a:xfrm>
            <a:off x="11241024" y="6449568"/>
            <a:ext cx="487680" cy="268224"/>
          </a:xfrm>
          <a:prstGeom prst="rect">
            <a:avLst/>
          </a:prstGeom>
        </p:spPr>
        <p:txBody>
          <a:bodyPr anchor="b" anchorCtr="0"/>
          <a:lstStyle>
            <a:lvl1pPr algn="r">
              <a:defRPr sz="933"/>
            </a:lvl1pPr>
          </a:lstStyle>
          <a:p>
            <a:fld id="{0E0C512C-2A69-4D15-9349-877CDA6B8ABD}" type="slidenum">
              <a:rPr lang="en-GB" smtClean="0"/>
              <a:pPr/>
              <a:t>‹#›</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0" name="Content Placeholder 2"/>
          <p:cNvSpPr>
            <a:spLocks noGrp="1"/>
          </p:cNvSpPr>
          <p:nvPr>
            <p:ph sz="half" idx="10"/>
          </p:nvPr>
        </p:nvSpPr>
        <p:spPr>
          <a:xfrm>
            <a:off x="606848" y="1903202"/>
            <a:ext cx="5424805" cy="3757612"/>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6210301" y="1903202"/>
            <a:ext cx="5372100" cy="3757612"/>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6269180"/>
            <a:ext cx="2217447" cy="474521"/>
          </a:xfrm>
          <a:prstGeom prst="rect">
            <a:avLst/>
          </a:prstGeom>
        </p:spPr>
      </p:pic>
      <p:cxnSp>
        <p:nvCxnSpPr>
          <p:cNvPr id="14" name="Straight Connector 13"/>
          <p:cNvCxnSpPr/>
          <p:nvPr userDrawn="1"/>
        </p:nvCxnSpPr>
        <p:spPr>
          <a:xfrm>
            <a:off x="635002" y="6152261"/>
            <a:ext cx="20827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6B14EF95-496B-4C25-85E8-5A8F06F2A5ED}"/>
              </a:ext>
            </a:extLst>
          </p:cNvPr>
          <p:cNvSpPr>
            <a:spLocks noGrp="1"/>
          </p:cNvSpPr>
          <p:nvPr>
            <p:ph type="sldNum" sz="quarter" idx="4"/>
          </p:nvPr>
        </p:nvSpPr>
        <p:spPr>
          <a:xfrm>
            <a:off x="11241024" y="6449568"/>
            <a:ext cx="487680" cy="268224"/>
          </a:xfrm>
          <a:prstGeom prst="rect">
            <a:avLst/>
          </a:prstGeom>
        </p:spPr>
        <p:txBody>
          <a:bodyPr anchor="b" anchorCtr="0"/>
          <a:lstStyle>
            <a:lvl1pPr algn="r">
              <a:defRPr sz="933"/>
            </a:lvl1pPr>
          </a:lstStyle>
          <a:p>
            <a:fld id="{0E0C512C-2A69-4D15-9349-877CDA6B8ABD}" type="slidenum">
              <a:rPr lang="en-GB" smtClean="0"/>
              <a:pPr/>
              <a:t>‹#›</a:t>
            </a:fld>
            <a:endParaRPr lang="en-GB" dirty="0"/>
          </a:p>
        </p:txBody>
      </p:sp>
    </p:spTree>
    <p:extLst>
      <p:ext uri="{BB962C8B-B14F-4D97-AF65-F5344CB8AC3E}">
        <p14:creationId xmlns:p14="http://schemas.microsoft.com/office/powerpoint/2010/main" val="3818152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4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4" name="Picture Placeholder 4"/>
          <p:cNvSpPr>
            <a:spLocks noGrp="1"/>
          </p:cNvSpPr>
          <p:nvPr>
            <p:ph type="pic" sz="quarter" idx="10" hasCustomPrompt="1"/>
          </p:nvPr>
        </p:nvSpPr>
        <p:spPr>
          <a:xfrm>
            <a:off x="1048252" y="2451523"/>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15" name="Picture Placeholder 4"/>
          <p:cNvSpPr>
            <a:spLocks noGrp="1"/>
          </p:cNvSpPr>
          <p:nvPr>
            <p:ph type="pic" sz="quarter" idx="11" hasCustomPrompt="1"/>
          </p:nvPr>
        </p:nvSpPr>
        <p:spPr>
          <a:xfrm>
            <a:off x="3844766" y="2451523"/>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16" name="Picture Placeholder 4"/>
          <p:cNvSpPr>
            <a:spLocks noGrp="1"/>
          </p:cNvSpPr>
          <p:nvPr>
            <p:ph type="pic" sz="quarter" idx="12" hasCustomPrompt="1"/>
          </p:nvPr>
        </p:nvSpPr>
        <p:spPr>
          <a:xfrm>
            <a:off x="6633755" y="2451523"/>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17" name="Picture Placeholder 4"/>
          <p:cNvSpPr>
            <a:spLocks noGrp="1"/>
          </p:cNvSpPr>
          <p:nvPr>
            <p:ph type="pic" sz="quarter" idx="13" hasCustomPrompt="1"/>
          </p:nvPr>
        </p:nvSpPr>
        <p:spPr>
          <a:xfrm>
            <a:off x="9422744" y="2451523"/>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pic>
        <p:nvPicPr>
          <p:cNvPr id="7"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6269180"/>
            <a:ext cx="2217447" cy="474521"/>
          </a:xfrm>
          <a:prstGeom prst="rect">
            <a:avLst/>
          </a:prstGeom>
        </p:spPr>
      </p:pic>
      <p:cxnSp>
        <p:nvCxnSpPr>
          <p:cNvPr id="8" name="Straight Connector 7"/>
          <p:cNvCxnSpPr/>
          <p:nvPr userDrawn="1"/>
        </p:nvCxnSpPr>
        <p:spPr>
          <a:xfrm>
            <a:off x="635002" y="6152261"/>
            <a:ext cx="20827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2D3B18F5-17EC-4822-8E58-1C8F6E42187D}"/>
              </a:ext>
            </a:extLst>
          </p:cNvPr>
          <p:cNvSpPr>
            <a:spLocks noGrp="1"/>
          </p:cNvSpPr>
          <p:nvPr>
            <p:ph type="sldNum" sz="quarter" idx="4"/>
          </p:nvPr>
        </p:nvSpPr>
        <p:spPr>
          <a:xfrm>
            <a:off x="11241024" y="6449568"/>
            <a:ext cx="487680" cy="268224"/>
          </a:xfrm>
          <a:prstGeom prst="rect">
            <a:avLst/>
          </a:prstGeom>
        </p:spPr>
        <p:txBody>
          <a:bodyPr anchor="b" anchorCtr="0"/>
          <a:lstStyle>
            <a:lvl1pPr algn="r">
              <a:defRPr sz="933"/>
            </a:lvl1pPr>
          </a:lstStyle>
          <a:p>
            <a:fld id="{0E0C512C-2A69-4D15-9349-877CDA6B8ABD}" type="slidenum">
              <a:rPr lang="en-GB" smtClean="0"/>
              <a:pPr/>
              <a:t>‹#›</a:t>
            </a:fld>
            <a:endParaRPr lang="en-GB" dirty="0"/>
          </a:p>
        </p:txBody>
      </p:sp>
    </p:spTree>
    <p:extLst>
      <p:ext uri="{BB962C8B-B14F-4D97-AF65-F5344CB8AC3E}">
        <p14:creationId xmlns:p14="http://schemas.microsoft.com/office/powerpoint/2010/main" val="286550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EDD606DF-ECB2-AB44-94AC-CC4D4E117809}"/>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4" name="Footer Placeholder 4">
            <a:extLst>
              <a:ext uri="{FF2B5EF4-FFF2-40B4-BE49-F238E27FC236}">
                <a16:creationId xmlns:a16="http://schemas.microsoft.com/office/drawing/2014/main" id="{EC88C468-C36B-8047-B795-6A268AEC3FBD}"/>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5" name="Picture 14">
            <a:extLst>
              <a:ext uri="{FF2B5EF4-FFF2-40B4-BE49-F238E27FC236}">
                <a16:creationId xmlns:a16="http://schemas.microsoft.com/office/drawing/2014/main" id="{E9A8180D-9225-B840-B7E1-8EAE2CA50C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3199654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8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pic>
        <p:nvPicPr>
          <p:cNvPr id="16"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6269180"/>
            <a:ext cx="2217447" cy="474521"/>
          </a:xfrm>
          <a:prstGeom prst="rect">
            <a:avLst/>
          </a:prstGeom>
        </p:spPr>
      </p:pic>
      <p:cxnSp>
        <p:nvCxnSpPr>
          <p:cNvPr id="23" name="Straight Connector 22"/>
          <p:cNvCxnSpPr/>
          <p:nvPr userDrawn="1"/>
        </p:nvCxnSpPr>
        <p:spPr>
          <a:xfrm>
            <a:off x="635002" y="6152261"/>
            <a:ext cx="20827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25" name="Picture Placeholder 4"/>
          <p:cNvSpPr>
            <a:spLocks noGrp="1"/>
          </p:cNvSpPr>
          <p:nvPr>
            <p:ph type="pic" sz="quarter" idx="10" hasCustomPrompt="1"/>
          </p:nvPr>
        </p:nvSpPr>
        <p:spPr>
          <a:xfrm>
            <a:off x="1048252" y="1468462"/>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26" name="Picture Placeholder 4"/>
          <p:cNvSpPr>
            <a:spLocks noGrp="1"/>
          </p:cNvSpPr>
          <p:nvPr>
            <p:ph type="pic" sz="quarter" idx="11" hasCustomPrompt="1"/>
          </p:nvPr>
        </p:nvSpPr>
        <p:spPr>
          <a:xfrm>
            <a:off x="3844766" y="1468462"/>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27" name="Picture Placeholder 4"/>
          <p:cNvSpPr>
            <a:spLocks noGrp="1"/>
          </p:cNvSpPr>
          <p:nvPr>
            <p:ph type="pic" sz="quarter" idx="12" hasCustomPrompt="1"/>
          </p:nvPr>
        </p:nvSpPr>
        <p:spPr>
          <a:xfrm>
            <a:off x="6633755" y="1468462"/>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28" name="Picture Placeholder 4"/>
          <p:cNvSpPr>
            <a:spLocks noGrp="1"/>
          </p:cNvSpPr>
          <p:nvPr>
            <p:ph type="pic" sz="quarter" idx="13" hasCustomPrompt="1"/>
          </p:nvPr>
        </p:nvSpPr>
        <p:spPr>
          <a:xfrm>
            <a:off x="9422744" y="1468462"/>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29" name="Picture Placeholder 4"/>
          <p:cNvSpPr>
            <a:spLocks noGrp="1"/>
          </p:cNvSpPr>
          <p:nvPr>
            <p:ph type="pic" sz="quarter" idx="14" hasCustomPrompt="1"/>
          </p:nvPr>
        </p:nvSpPr>
        <p:spPr>
          <a:xfrm>
            <a:off x="1048252" y="3783358"/>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30" name="Picture Placeholder 4"/>
          <p:cNvSpPr>
            <a:spLocks noGrp="1"/>
          </p:cNvSpPr>
          <p:nvPr>
            <p:ph type="pic" sz="quarter" idx="15" hasCustomPrompt="1"/>
          </p:nvPr>
        </p:nvSpPr>
        <p:spPr>
          <a:xfrm>
            <a:off x="3844766" y="3783358"/>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31" name="Picture Placeholder 4"/>
          <p:cNvSpPr>
            <a:spLocks noGrp="1"/>
          </p:cNvSpPr>
          <p:nvPr>
            <p:ph type="pic" sz="quarter" idx="16" hasCustomPrompt="1"/>
          </p:nvPr>
        </p:nvSpPr>
        <p:spPr>
          <a:xfrm>
            <a:off x="6633755" y="3783358"/>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32" name="Picture Placeholder 4"/>
          <p:cNvSpPr>
            <a:spLocks noGrp="1"/>
          </p:cNvSpPr>
          <p:nvPr>
            <p:ph type="pic" sz="quarter" idx="17" hasCustomPrompt="1"/>
          </p:nvPr>
        </p:nvSpPr>
        <p:spPr>
          <a:xfrm>
            <a:off x="9422744" y="3783358"/>
            <a:ext cx="1406381" cy="1406381"/>
          </a:xfrm>
          <a:prstGeom prst="ellipse">
            <a:avLst/>
          </a:prstGeom>
          <a:solidFill>
            <a:schemeClr val="bg1"/>
          </a:solidFill>
          <a:ln>
            <a:noFill/>
          </a:ln>
        </p:spPr>
        <p:txBody>
          <a:bodyPr anchor="ctr"/>
          <a:lstStyle>
            <a:lvl1pPr marL="0" indent="0" algn="ctr">
              <a:buNone/>
              <a:defRPr sz="1200" baseline="0"/>
            </a:lvl1pPr>
          </a:lstStyle>
          <a:p>
            <a:r>
              <a:rPr lang="en-US" sz="1600" dirty="0"/>
              <a:t>insert picture here</a:t>
            </a:r>
            <a:endParaRPr lang="en-US" dirty="0"/>
          </a:p>
        </p:txBody>
      </p:sp>
      <p:sp>
        <p:nvSpPr>
          <p:cNvPr id="17" name="Slide Number Placeholder 3">
            <a:extLst>
              <a:ext uri="{FF2B5EF4-FFF2-40B4-BE49-F238E27FC236}">
                <a16:creationId xmlns:a16="http://schemas.microsoft.com/office/drawing/2014/main" id="{76D809F8-B526-4696-89F3-F5E423161B33}"/>
              </a:ext>
            </a:extLst>
          </p:cNvPr>
          <p:cNvSpPr>
            <a:spLocks noGrp="1"/>
          </p:cNvSpPr>
          <p:nvPr>
            <p:ph type="sldNum" sz="quarter" idx="4"/>
          </p:nvPr>
        </p:nvSpPr>
        <p:spPr>
          <a:xfrm>
            <a:off x="11241024" y="6449568"/>
            <a:ext cx="487680" cy="268224"/>
          </a:xfrm>
          <a:prstGeom prst="rect">
            <a:avLst/>
          </a:prstGeom>
        </p:spPr>
        <p:txBody>
          <a:bodyPr anchor="b" anchorCtr="0"/>
          <a:lstStyle>
            <a:lvl1pPr algn="r">
              <a:defRPr sz="933"/>
            </a:lvl1pPr>
          </a:lstStyle>
          <a:p>
            <a:fld id="{0E0C512C-2A69-4D15-9349-877CDA6B8ABD}" type="slidenum">
              <a:rPr lang="en-GB" smtClean="0"/>
              <a:pPr/>
              <a:t>‹#›</a:t>
            </a:fld>
            <a:endParaRPr lang="en-GB" dirty="0"/>
          </a:p>
        </p:txBody>
      </p:sp>
    </p:spTree>
    <p:extLst>
      <p:ext uri="{BB962C8B-B14F-4D97-AF65-F5344CB8AC3E}">
        <p14:creationId xmlns:p14="http://schemas.microsoft.com/office/powerpoint/2010/main" val="1797325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pic>
        <p:nvPicPr>
          <p:cNvPr id="11"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6269180"/>
            <a:ext cx="2217447" cy="474521"/>
          </a:xfrm>
          <a:prstGeom prst="rect">
            <a:avLst/>
          </a:prstGeom>
        </p:spPr>
      </p:pic>
      <p:cxnSp>
        <p:nvCxnSpPr>
          <p:cNvPr id="12" name="Straight Connector 11"/>
          <p:cNvCxnSpPr/>
          <p:nvPr userDrawn="1"/>
        </p:nvCxnSpPr>
        <p:spPr>
          <a:xfrm>
            <a:off x="635002" y="6152261"/>
            <a:ext cx="20827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4C0E41C9-6D04-433D-87AF-1B8ECB2BFE2C}"/>
              </a:ext>
            </a:extLst>
          </p:cNvPr>
          <p:cNvSpPr>
            <a:spLocks noGrp="1"/>
          </p:cNvSpPr>
          <p:nvPr>
            <p:ph type="sldNum" sz="quarter" idx="4"/>
          </p:nvPr>
        </p:nvSpPr>
        <p:spPr>
          <a:xfrm>
            <a:off x="11241024" y="6449568"/>
            <a:ext cx="487680" cy="268224"/>
          </a:xfrm>
          <a:prstGeom prst="rect">
            <a:avLst/>
          </a:prstGeom>
        </p:spPr>
        <p:txBody>
          <a:bodyPr anchor="b" anchorCtr="0"/>
          <a:lstStyle>
            <a:lvl1pPr algn="r">
              <a:defRPr sz="933"/>
            </a:lvl1pPr>
          </a:lstStyle>
          <a:p>
            <a:fld id="{0E0C512C-2A69-4D15-9349-877CDA6B8ABD}" type="slidenum">
              <a:rPr lang="en-GB" smtClean="0"/>
              <a:pPr/>
              <a:t>‹#›</a:t>
            </a:fld>
            <a:endParaRPr lang="en-GB" dirty="0"/>
          </a:p>
        </p:txBody>
      </p:sp>
      <p:sp>
        <p:nvSpPr>
          <p:cNvPr id="7" name="TextBox 6"/>
          <p:cNvSpPr txBox="1"/>
          <p:nvPr userDrawn="1"/>
        </p:nvSpPr>
        <p:spPr>
          <a:xfrm>
            <a:off x="5750735" y="6470805"/>
            <a:ext cx="5567083" cy="194990"/>
          </a:xfrm>
          <a:prstGeom prst="rect">
            <a:avLst/>
          </a:prstGeom>
          <a:solidFill>
            <a:schemeClr val="bg1"/>
          </a:solidFill>
        </p:spPr>
        <p:txBody>
          <a:bodyPr wrap="square" rtlCol="0">
            <a:spAutoFit/>
          </a:bodyPr>
          <a:lstStyle/>
          <a:p>
            <a:pPr algn="r"/>
            <a:r>
              <a:rPr lang="en-US" sz="667" dirty="0"/>
              <a:t>© 2019 Grant</a:t>
            </a:r>
            <a:r>
              <a:rPr lang="en-US" sz="667" baseline="0" dirty="0"/>
              <a:t> Thornton LLP  </a:t>
            </a:r>
            <a:r>
              <a:rPr lang="en-US" sz="667" b="0" i="0" u="none" strike="noStrike" baseline="0" dirty="0">
                <a:solidFill>
                  <a:srgbClr val="000000"/>
                </a:solidFill>
                <a:latin typeface="Arial" panose="020B0604020202020204" pitchFamily="34" charset="0"/>
                <a:cs typeface="Arial" panose="020B0604020202020204" pitchFamily="34" charset="0"/>
              </a:rPr>
              <a:t>|  All rights reserved  | U.S. member firm of Grant Thornton International Ltd</a:t>
            </a:r>
            <a:r>
              <a:rPr lang="en-US" sz="667" baseline="0" dirty="0"/>
              <a:t> </a:t>
            </a:r>
            <a:endParaRPr lang="en-US" sz="667" dirty="0"/>
          </a:p>
        </p:txBody>
      </p:sp>
    </p:spTree>
    <p:extLst>
      <p:ext uri="{BB962C8B-B14F-4D97-AF65-F5344CB8AC3E}">
        <p14:creationId xmlns:p14="http://schemas.microsoft.com/office/powerpoint/2010/main" val="532251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nted background">
    <p:spTree>
      <p:nvGrpSpPr>
        <p:cNvPr id="1" name=""/>
        <p:cNvGrpSpPr/>
        <p:nvPr/>
      </p:nvGrpSpPr>
      <p:grpSpPr>
        <a:xfrm>
          <a:off x="0" y="0"/>
          <a:ext cx="0" cy="0"/>
          <a:chOff x="0" y="0"/>
          <a:chExt cx="0" cy="0"/>
        </a:xfrm>
      </p:grpSpPr>
      <p:sp>
        <p:nvSpPr>
          <p:cNvPr id="7" name="Rectangle 6"/>
          <p:cNvSpPr/>
          <p:nvPr userDrawn="1"/>
        </p:nvSpPr>
        <p:spPr>
          <a:xfrm>
            <a:off x="0" y="234"/>
            <a:ext cx="12192000" cy="68577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733" dirty="0"/>
          </a:p>
        </p:txBody>
      </p:sp>
    </p:spTree>
    <p:extLst>
      <p:ext uri="{BB962C8B-B14F-4D97-AF65-F5344CB8AC3E}">
        <p14:creationId xmlns:p14="http://schemas.microsoft.com/office/powerpoint/2010/main" val="42728932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back cover">
    <p:spTree>
      <p:nvGrpSpPr>
        <p:cNvPr id="1" name=""/>
        <p:cNvGrpSpPr/>
        <p:nvPr/>
      </p:nvGrpSpPr>
      <p:grpSpPr>
        <a:xfrm>
          <a:off x="0" y="0"/>
          <a:ext cx="0" cy="0"/>
          <a:chOff x="0" y="0"/>
          <a:chExt cx="0" cy="0"/>
        </a:xfrm>
      </p:grpSpPr>
      <p:sp>
        <p:nvSpPr>
          <p:cNvPr id="2" name="Rectangle 1"/>
          <p:cNvSpPr/>
          <p:nvPr userDrawn="1"/>
        </p:nvSpPr>
        <p:spPr>
          <a:xfrm>
            <a:off x="3278294" y="5855872"/>
            <a:ext cx="8419253" cy="400302"/>
          </a:xfrm>
          <a:prstGeom prst="rect">
            <a:avLst/>
          </a:prstGeom>
        </p:spPr>
        <p:txBody>
          <a:bodyPr wrap="square" anchor="b">
            <a:spAutoFit/>
          </a:bodyPr>
          <a:lstStyle/>
          <a:p>
            <a:pPr algn="l"/>
            <a:r>
              <a:rPr lang="en-US" sz="667" b="0" i="0" u="none" strike="noStrike" baseline="0" dirty="0">
                <a:solidFill>
                  <a:srgbClr val="000000"/>
                </a:solidFill>
                <a:latin typeface="Arial" panose="020B0604020202020204" pitchFamily="34" charset="0"/>
                <a:cs typeface="Arial" panose="020B0604020202020204" pitchFamily="34" charset="0"/>
              </a:rPr>
              <a:t>“Grant Thornton” refers to Grant Thornton LLP, the U.S. member firm of Grant Thornton International Ltd (GTIL), and/or refers to the brand under which the independent network of GTIL member firms provide services to their clients, as the context requires. GTIL and each of its member firms are not a worldwide partnership and are not liable for one another’s acts or omissions. In the United States, visit grantthornton.com for details. </a:t>
            </a:r>
            <a:br>
              <a:rPr lang="en-US" sz="667" b="0" i="0" u="none" strike="noStrike" baseline="0" dirty="0">
                <a:solidFill>
                  <a:srgbClr val="000000"/>
                </a:solidFill>
                <a:latin typeface="Arial" panose="020B0604020202020204" pitchFamily="34" charset="0"/>
                <a:cs typeface="Arial" panose="020B0604020202020204" pitchFamily="34" charset="0"/>
              </a:rPr>
            </a:br>
            <a:r>
              <a:rPr lang="en-US" sz="667" b="0" i="0" u="none" strike="noStrike" baseline="0" dirty="0">
                <a:solidFill>
                  <a:srgbClr val="000000"/>
                </a:solidFill>
                <a:latin typeface="Arial" panose="020B0604020202020204" pitchFamily="34" charset="0"/>
                <a:cs typeface="Arial" panose="020B0604020202020204" pitchFamily="34" charset="0"/>
              </a:rPr>
              <a:t>© 2019 Grant Thornton LLP | All rights reserved | U.S. member firm of Grant Thornton International Ltd</a:t>
            </a:r>
            <a:endParaRPr lang="en-US" sz="667" b="0" i="0" u="none" strike="noStrike" kern="1200" baseline="30000" dirty="0">
              <a:solidFill>
                <a:srgbClr val="000000"/>
              </a:solidFill>
              <a:latin typeface="Arial" panose="020B0604020202020204" pitchFamily="34" charset="0"/>
              <a:ea typeface="+mn-ea"/>
              <a:cs typeface="Arial" panose="020B0604020202020204" pitchFamily="34" charset="0"/>
            </a:endParaRPr>
          </a:p>
        </p:txBody>
      </p:sp>
      <p:pic>
        <p:nvPicPr>
          <p:cNvPr id="5" name="GTLogo" descr="GTlogo-horizontal-strapline-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9958" r="44795"/>
          <a:stretch/>
        </p:blipFill>
        <p:spPr>
          <a:xfrm>
            <a:off x="609600" y="5345678"/>
            <a:ext cx="2217447" cy="474521"/>
          </a:xfrm>
          <a:prstGeom prst="rect">
            <a:avLst/>
          </a:prstGeom>
        </p:spPr>
      </p:pic>
      <p:cxnSp>
        <p:nvCxnSpPr>
          <p:cNvPr id="7" name="Straight Connector 6"/>
          <p:cNvCxnSpPr/>
          <p:nvPr userDrawn="1"/>
        </p:nvCxnSpPr>
        <p:spPr>
          <a:xfrm>
            <a:off x="635002" y="6152261"/>
            <a:ext cx="2082799"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438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9A1C5231-E424-DB4B-AEBF-D743E8E74CA0}"/>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0" name="Footer Placeholder 4">
            <a:extLst>
              <a:ext uri="{FF2B5EF4-FFF2-40B4-BE49-F238E27FC236}">
                <a16:creationId xmlns:a16="http://schemas.microsoft.com/office/drawing/2014/main" id="{93D142AF-94E2-5D44-9C18-F2A0062AC63C}"/>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1" name="Picture 10">
            <a:extLst>
              <a:ext uri="{FF2B5EF4-FFF2-40B4-BE49-F238E27FC236}">
                <a16:creationId xmlns:a16="http://schemas.microsoft.com/office/drawing/2014/main" id="{B0187B59-4170-314D-B756-99018D26520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153229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9" name="Footer Placeholder 4">
            <a:extLst>
              <a:ext uri="{FF2B5EF4-FFF2-40B4-BE49-F238E27FC236}">
                <a16:creationId xmlns:a16="http://schemas.microsoft.com/office/drawing/2014/main" id="{C325BEF8-577A-254E-86A9-A163A2F759BB}"/>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0" name="Picture 9">
            <a:extLst>
              <a:ext uri="{FF2B5EF4-FFF2-40B4-BE49-F238E27FC236}">
                <a16:creationId xmlns:a16="http://schemas.microsoft.com/office/drawing/2014/main" id="{53626C9E-D270-084C-A1D8-B4F836A9C1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126298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5">
            <a:extLst>
              <a:ext uri="{FF2B5EF4-FFF2-40B4-BE49-F238E27FC236}">
                <a16:creationId xmlns:a16="http://schemas.microsoft.com/office/drawing/2014/main" id="{002E60B1-EB2D-9B46-9235-5CA67B749F6A}"/>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2" name="Footer Placeholder 4">
            <a:extLst>
              <a:ext uri="{FF2B5EF4-FFF2-40B4-BE49-F238E27FC236}">
                <a16:creationId xmlns:a16="http://schemas.microsoft.com/office/drawing/2014/main" id="{66EFA8BD-89D2-044A-9345-DBAF8E7B801A}"/>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3" name="Picture 12">
            <a:extLst>
              <a:ext uri="{FF2B5EF4-FFF2-40B4-BE49-F238E27FC236}">
                <a16:creationId xmlns:a16="http://schemas.microsoft.com/office/drawing/2014/main" id="{3AAE5C2F-E0C0-614E-89EA-98F8CAED220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252115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5">
            <a:extLst>
              <a:ext uri="{FF2B5EF4-FFF2-40B4-BE49-F238E27FC236}">
                <a16:creationId xmlns:a16="http://schemas.microsoft.com/office/drawing/2014/main" id="{0976F18B-7050-954C-B108-48CE9AB5046E}"/>
              </a:ext>
            </a:extLst>
          </p:cNvPr>
          <p:cNvSpPr>
            <a:spLocks noGrp="1"/>
          </p:cNvSpPr>
          <p:nvPr>
            <p:ph type="sldNum" sz="quarter" idx="12"/>
          </p:nvPr>
        </p:nvSpPr>
        <p:spPr>
          <a:xfrm>
            <a:off x="11582401" y="6492880"/>
            <a:ext cx="487627" cy="365125"/>
          </a:xfrm>
        </p:spPr>
        <p:txBody>
          <a:bodyPr/>
          <a:lstStyle>
            <a:lvl1pPr>
              <a:defRPr sz="750">
                <a:solidFill>
                  <a:srgbClr val="003087"/>
                </a:solidFill>
              </a:defRPr>
            </a:lvl1pPr>
          </a:lstStyle>
          <a:p>
            <a:fld id="{3CBAF558-993E-F24D-8CA0-AE83BF0134CC}" type="slidenum">
              <a:rPr lang="en-GB" smtClean="0"/>
              <a:pPr/>
              <a:t>‹#›</a:t>
            </a:fld>
            <a:endParaRPr lang="en-GB"/>
          </a:p>
        </p:txBody>
      </p:sp>
      <p:sp>
        <p:nvSpPr>
          <p:cNvPr id="12" name="Footer Placeholder 4">
            <a:extLst>
              <a:ext uri="{FF2B5EF4-FFF2-40B4-BE49-F238E27FC236}">
                <a16:creationId xmlns:a16="http://schemas.microsoft.com/office/drawing/2014/main" id="{49C0222C-C8EB-AB44-8BCC-FE0DFE6512F5}"/>
              </a:ext>
            </a:extLst>
          </p:cNvPr>
          <p:cNvSpPr>
            <a:spLocks noGrp="1"/>
          </p:cNvSpPr>
          <p:nvPr>
            <p:ph type="ftr" sz="quarter" idx="11"/>
          </p:nvPr>
        </p:nvSpPr>
        <p:spPr>
          <a:xfrm>
            <a:off x="7088900" y="6502107"/>
            <a:ext cx="2414059" cy="365125"/>
          </a:xfrm>
        </p:spPr>
        <p:txBody>
          <a:bodyPr/>
          <a:lstStyle>
            <a:lvl1pPr algn="l">
              <a:defRPr sz="75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3" name="Picture 12">
            <a:extLst>
              <a:ext uri="{FF2B5EF4-FFF2-40B4-BE49-F238E27FC236}">
                <a16:creationId xmlns:a16="http://schemas.microsoft.com/office/drawing/2014/main" id="{40C02DA6-7A3C-2A4A-9AAC-F2AC91751C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2427" t="-5700"/>
          <a:stretch/>
        </p:blipFill>
        <p:spPr>
          <a:xfrm>
            <a:off x="0" y="6502107"/>
            <a:ext cx="7104112" cy="365125"/>
          </a:xfrm>
          <a:prstGeom prst="rect">
            <a:avLst/>
          </a:prstGeom>
        </p:spPr>
      </p:pic>
    </p:spTree>
    <p:extLst>
      <p:ext uri="{BB962C8B-B14F-4D97-AF65-F5344CB8AC3E}">
        <p14:creationId xmlns:p14="http://schemas.microsoft.com/office/powerpoint/2010/main" val="157607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Presentation </a:t>
            </a:r>
            <a:r>
              <a:rPr lang="en-GB" err="1"/>
              <a:t>tite</a:t>
            </a:r>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3AFCCC-71A5-4408-830D-58B47C3A6164}" type="slidenum">
              <a:rPr lang="en-GB" smtClean="0"/>
              <a:t>‹#›</a:t>
            </a:fld>
            <a:endParaRPr lang="en-GB"/>
          </a:p>
        </p:txBody>
      </p:sp>
    </p:spTree>
    <p:extLst>
      <p:ext uri="{BB962C8B-B14F-4D97-AF65-F5344CB8AC3E}">
        <p14:creationId xmlns:p14="http://schemas.microsoft.com/office/powerpoint/2010/main" val="2534198963"/>
      </p:ext>
    </p:extLst>
  </p:cSld>
  <p:clrMap bg1="lt1" tx1="dk1" bg2="lt2" tx2="dk2" accent1="accent1" accent2="accent2" accent3="accent3" accent4="accent4" accent5="accent5" accent6="accent6" hlink="hlink" folHlink="folHlink"/>
  <p:sldLayoutIdLst>
    <p:sldLayoutId id="2147484332" r:id="rId1"/>
    <p:sldLayoutId id="2147484333" r:id="rId2"/>
    <p:sldLayoutId id="2147483651"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dt="0"/>
  <p:txStyles>
    <p:titleStyle>
      <a:lvl1pPr algn="l" defTabSz="914400" rtl="0" eaLnBrk="1" latinLnBrk="0" hangingPunct="1">
        <a:spcBef>
          <a:spcPct val="0"/>
        </a:spcBef>
        <a:buNone/>
        <a:defRPr sz="4000" b="1" kern="1200">
          <a:solidFill>
            <a:srgbClr val="00308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7742"/>
            <a:ext cx="8150696" cy="9072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09600" y="1556793"/>
            <a:ext cx="815069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7516544" y="6502105"/>
            <a:ext cx="3860800" cy="365125"/>
          </a:xfrm>
          <a:prstGeom prst="rect">
            <a:avLst/>
          </a:prstGeom>
        </p:spPr>
        <p:txBody>
          <a:bodyPr vert="horz" lIns="91440" tIns="45720" rIns="91440" bIns="45720" rtlCol="0" anchor="t"/>
          <a:lstStyle>
            <a:lvl1pPr algn="l">
              <a:defRPr sz="1000">
                <a:solidFill>
                  <a:schemeClr val="accent2"/>
                </a:solidFill>
              </a:defRPr>
            </a:lvl1pPr>
          </a:lstStyle>
          <a:p>
            <a:r>
              <a:rPr lang="en-GB"/>
              <a:t>Presentation Title</a:t>
            </a:r>
          </a:p>
        </p:txBody>
      </p:sp>
      <p:sp>
        <p:nvSpPr>
          <p:cNvPr id="6" name="Slide Number Placeholder 5"/>
          <p:cNvSpPr>
            <a:spLocks noGrp="1"/>
          </p:cNvSpPr>
          <p:nvPr>
            <p:ph type="sldNum" sz="quarter" idx="4"/>
          </p:nvPr>
        </p:nvSpPr>
        <p:spPr>
          <a:xfrm>
            <a:off x="9225228" y="6502105"/>
            <a:ext cx="2844800" cy="365125"/>
          </a:xfrm>
          <a:prstGeom prst="rect">
            <a:avLst/>
          </a:prstGeom>
        </p:spPr>
        <p:txBody>
          <a:bodyPr vert="horz" lIns="91440" tIns="45720" rIns="91440" bIns="45720" rtlCol="0" anchor="t"/>
          <a:lstStyle>
            <a:lvl1pPr algn="r">
              <a:defRPr sz="1000">
                <a:solidFill>
                  <a:schemeClr val="accent2"/>
                </a:solidFill>
              </a:defRPr>
            </a:lvl1pPr>
          </a:lstStyle>
          <a:p>
            <a:fld id="{BB3AFCCC-71A5-4408-830D-58B47C3A6164}" type="slidenum">
              <a:rPr lang="en-GB" smtClean="0"/>
              <a:pPr/>
              <a:t>‹#›</a:t>
            </a:fld>
            <a:endParaRPr lang="en-GB"/>
          </a:p>
        </p:txBody>
      </p:sp>
    </p:spTree>
    <p:extLst>
      <p:ext uri="{BB962C8B-B14F-4D97-AF65-F5344CB8AC3E}">
        <p14:creationId xmlns:p14="http://schemas.microsoft.com/office/powerpoint/2010/main" val="2534198963"/>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45" r:id="rId3"/>
    <p:sldLayoutId id="2147484346" r:id="rId4"/>
    <p:sldLayoutId id="2147484350" r:id="rId5"/>
    <p:sldLayoutId id="2147484351" r:id="rId6"/>
    <p:sldLayoutId id="2147484352" r:id="rId7"/>
    <p:sldLayoutId id="2147484342" r:id="rId8"/>
    <p:sldLayoutId id="2147484344" r:id="rId9"/>
    <p:sldLayoutId id="2147484343" r:id="rId10"/>
    <p:sldLayoutId id="2147484353" r:id="rId11"/>
    <p:sldLayoutId id="2147484354" r:id="rId12"/>
    <p:sldLayoutId id="2147484355" r:id="rId13"/>
    <p:sldLayoutId id="2147484356" r:id="rId14"/>
    <p:sldLayoutId id="2147484357" r:id="rId15"/>
  </p:sldLayoutIdLst>
  <p:hf hdr="0" dt="0"/>
  <p:txStyles>
    <p:titleStyle>
      <a:lvl1pPr algn="l" defTabSz="914400" rtl="0" eaLnBrk="1" latinLnBrk="0" hangingPunct="1">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4000"/>
        </a:lnSpc>
        <a:spcBef>
          <a:spcPct val="20000"/>
        </a:spcBef>
        <a:buClr>
          <a:schemeClr val="accent1"/>
        </a:buClr>
        <a:buSzPct val="8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25475" indent="-265113" algn="l" defTabSz="914400" rtl="0" eaLnBrk="1" latinLnBrk="0" hangingPunct="1">
        <a:lnSpc>
          <a:spcPct val="114000"/>
        </a:lnSpc>
        <a:spcBef>
          <a:spcPct val="20000"/>
        </a:spcBef>
        <a:buClr>
          <a:schemeClr val="accent1"/>
        </a:buClr>
        <a:buSzPct val="7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896938"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66813" indent="-269875"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438275"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Presentation tite</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AFCCC-71A5-4408-830D-58B47C3A6164}" type="slidenum">
              <a:rPr lang="en-GB" smtClean="0"/>
              <a:t>‹#›</a:t>
            </a:fld>
            <a:endParaRPr lang="en-GB" dirty="0"/>
          </a:p>
        </p:txBody>
      </p:sp>
    </p:spTree>
    <p:extLst>
      <p:ext uri="{BB962C8B-B14F-4D97-AF65-F5344CB8AC3E}">
        <p14:creationId xmlns:p14="http://schemas.microsoft.com/office/powerpoint/2010/main" val="253419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4359"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000" b="1" kern="1200">
          <a:solidFill>
            <a:srgbClr val="00308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p:cNvSpPr>
            <a:spLocks noGrp="1" noChangeArrowheads="1"/>
          </p:cNvSpPr>
          <p:nvPr>
            <p:ph type="title"/>
          </p:nvPr>
        </p:nvSpPr>
        <p:spPr bwMode="auto">
          <a:xfrm>
            <a:off x="609601" y="533400"/>
            <a:ext cx="10972801" cy="935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Text Placeholder"/>
          <p:cNvSpPr>
            <a:spLocks noGrp="1" noChangeArrowheads="1"/>
          </p:cNvSpPr>
          <p:nvPr>
            <p:ph type="body" idx="1"/>
          </p:nvPr>
        </p:nvSpPr>
        <p:spPr bwMode="auto">
          <a:xfrm>
            <a:off x="609601" y="1904999"/>
            <a:ext cx="10972800" cy="41564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91065477-CAF2-42CE-B2A0-9EC4BD382DC8}"/>
              </a:ext>
            </a:extLst>
          </p:cNvPr>
          <p:cNvSpPr txBox="1"/>
          <p:nvPr userDrawn="1"/>
        </p:nvSpPr>
        <p:spPr>
          <a:xfrm>
            <a:off x="10284232" y="62991"/>
            <a:ext cx="1907769" cy="164212"/>
          </a:xfrm>
          <a:prstGeom prst="rect">
            <a:avLst/>
          </a:prstGeom>
          <a:noFill/>
        </p:spPr>
        <p:txBody>
          <a:bodyPr vert="horz" wrap="square" lIns="0" tIns="0" rIns="0" bIns="0" rtlCol="0" anchor="ctr" anchorCtr="1">
            <a:spAutoFit/>
          </a:bodyPr>
          <a:lstStyle/>
          <a:p>
            <a:pPr algn="r">
              <a:spcBef>
                <a:spcPct val="0"/>
              </a:spcBef>
              <a:spcAft>
                <a:spcPct val="0"/>
              </a:spcAft>
            </a:pPr>
            <a:r>
              <a:rPr lang="en-GB" sz="1067">
                <a:solidFill>
                  <a:srgbClr val="000000"/>
                </a:solidFill>
                <a:latin typeface="Arial" panose="020B0604020202020204" pitchFamily="34" charset="0"/>
              </a:rPr>
              <a:t>Commercial in confidence</a:t>
            </a:r>
          </a:p>
        </p:txBody>
      </p:sp>
    </p:spTree>
    <p:extLst>
      <p:ext uri="{BB962C8B-B14F-4D97-AF65-F5344CB8AC3E}">
        <p14:creationId xmlns:p14="http://schemas.microsoft.com/office/powerpoint/2010/main" val="238580352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4" r:id="rId3"/>
    <p:sldLayoutId id="2147483753" r:id="rId4"/>
    <p:sldLayoutId id="2147483751" r:id="rId5"/>
    <p:sldLayoutId id="2147483754" r:id="rId6"/>
    <p:sldLayoutId id="2147483715" r:id="rId7"/>
    <p:sldLayoutId id="2147483755" r:id="rId8"/>
    <p:sldLayoutId id="2147483714" r:id="rId9"/>
    <p:sldLayoutId id="2147483756" r:id="rId10"/>
    <p:sldLayoutId id="2147483719" r:id="rId11"/>
    <p:sldLayoutId id="2147483726" r:id="rId12"/>
    <p:sldLayoutId id="2147483743" r:id="rId13"/>
    <p:sldLayoutId id="2147483757" r:id="rId14"/>
    <p:sldLayoutId id="2147483717" r:id="rId15"/>
    <p:sldLayoutId id="2147483689" r:id="rId16"/>
  </p:sldLayoutIdLst>
  <p:hf hdr="0" ftr="0" dt="0"/>
  <p:txStyles>
    <p:titleStyle>
      <a:lvl1pPr algn="l" rtl="0" eaLnBrk="1" fontAlgn="base" hangingPunct="1">
        <a:lnSpc>
          <a:spcPct val="85000"/>
        </a:lnSpc>
        <a:spcBef>
          <a:spcPct val="0"/>
        </a:spcBef>
        <a:spcAft>
          <a:spcPct val="0"/>
        </a:spcAft>
        <a:defRPr sz="3600" b="1" i="0">
          <a:solidFill>
            <a:srgbClr val="4F2D7F"/>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85750" indent="-285750" algn="l" rtl="0" eaLnBrk="1" fontAlgn="base" hangingPunct="1">
        <a:spcBef>
          <a:spcPct val="20000"/>
        </a:spcBef>
        <a:spcAft>
          <a:spcPct val="0"/>
        </a:spcAft>
        <a:buFont typeface="Arial" panose="020B0604020202020204" pitchFamily="34" charset="0"/>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2pPr>
      <a:lvl3pPr marL="12001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3pPr>
      <a:lvl4pPr marL="16573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4pPr>
      <a:lvl5pPr marL="2114550" indent="-285750" algn="l" rtl="0" eaLnBrk="1" fontAlgn="base" hangingPunct="1">
        <a:spcBef>
          <a:spcPct val="20000"/>
        </a:spcBef>
        <a:spcAft>
          <a:spcPct val="0"/>
        </a:spcAft>
        <a:buFont typeface="Arial"/>
        <a:buChar char="•"/>
        <a:defRPr sz="18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384" userDrawn="1">
          <p15:clr>
            <a:srgbClr val="F26B43"/>
          </p15:clr>
        </p15:guide>
        <p15:guide id="3" pos="7296" userDrawn="1">
          <p15:clr>
            <a:srgbClr val="F26B43"/>
          </p15:clr>
        </p15:guide>
        <p15:guide id="4" orient="horz" pos="336" userDrawn="1">
          <p15:clr>
            <a:srgbClr val="F26B43"/>
          </p15:clr>
        </p15:guide>
        <p15:guide id="5" pos="864" userDrawn="1">
          <p15:clr>
            <a:srgbClr val="F26B43"/>
          </p15:clr>
        </p15:guide>
        <p15:guide id="6" pos="960" userDrawn="1">
          <p15:clr>
            <a:srgbClr val="F26B43"/>
          </p15:clr>
        </p15:guide>
        <p15:guide id="7" pos="1440" userDrawn="1">
          <p15:clr>
            <a:srgbClr val="F26B43"/>
          </p15:clr>
        </p15:guide>
        <p15:guide id="8" pos="3904" userDrawn="1">
          <p15:clr>
            <a:srgbClr val="F26B43"/>
          </p15:clr>
        </p15:guide>
        <p15:guide id="9" pos="1536" userDrawn="1">
          <p15:clr>
            <a:srgbClr val="F26B43"/>
          </p15:clr>
        </p15:guide>
        <p15:guide id="10" pos="2048" userDrawn="1">
          <p15:clr>
            <a:srgbClr val="F26B43"/>
          </p15:clr>
        </p15:guide>
        <p15:guide id="11" pos="2144" userDrawn="1">
          <p15:clr>
            <a:srgbClr val="F26B43"/>
          </p15:clr>
        </p15:guide>
        <p15:guide id="12" pos="2624" userDrawn="1">
          <p15:clr>
            <a:srgbClr val="F26B43"/>
          </p15:clr>
        </p15:guide>
        <p15:guide id="13" pos="2720" userDrawn="1">
          <p15:clr>
            <a:srgbClr val="F26B43"/>
          </p15:clr>
        </p15:guide>
        <p15:guide id="14" pos="3200" userDrawn="1">
          <p15:clr>
            <a:srgbClr val="F26B43"/>
          </p15:clr>
        </p15:guide>
        <p15:guide id="15" pos="3296" userDrawn="1">
          <p15:clr>
            <a:srgbClr val="F26B43"/>
          </p15:clr>
        </p15:guide>
        <p15:guide id="16" pos="3808" userDrawn="1">
          <p15:clr>
            <a:srgbClr val="F26B43"/>
          </p15:clr>
        </p15:guide>
        <p15:guide id="17" pos="4384" userDrawn="1">
          <p15:clr>
            <a:srgbClr val="F26B43"/>
          </p15:clr>
        </p15:guide>
        <p15:guide id="18" pos="4480" userDrawn="1">
          <p15:clr>
            <a:srgbClr val="F26B43"/>
          </p15:clr>
        </p15:guide>
        <p15:guide id="19" pos="4960" userDrawn="1">
          <p15:clr>
            <a:srgbClr val="F26B43"/>
          </p15:clr>
        </p15:guide>
        <p15:guide id="20" pos="5056" userDrawn="1">
          <p15:clr>
            <a:srgbClr val="F26B43"/>
          </p15:clr>
        </p15:guide>
        <p15:guide id="21" pos="5536" userDrawn="1">
          <p15:clr>
            <a:srgbClr val="F26B43"/>
          </p15:clr>
        </p15:guide>
        <p15:guide id="22" pos="5632" userDrawn="1">
          <p15:clr>
            <a:srgbClr val="F26B43"/>
          </p15:clr>
        </p15:guide>
        <p15:guide id="23" pos="6144" userDrawn="1">
          <p15:clr>
            <a:srgbClr val="F26B43"/>
          </p15:clr>
        </p15:guide>
        <p15:guide id="24" pos="6240" userDrawn="1">
          <p15:clr>
            <a:srgbClr val="F26B43"/>
          </p15:clr>
        </p15:guide>
        <p15:guide id="25" pos="6720" userDrawn="1">
          <p15:clr>
            <a:srgbClr val="F26B43"/>
          </p15:clr>
        </p15:guide>
        <p15:guide id="26" pos="6816" userDrawn="1">
          <p15:clr>
            <a:srgbClr val="F26B43"/>
          </p15:clr>
        </p15:guide>
        <p15:guide id="27" orient="horz" pos="848" userDrawn="1">
          <p15:clr>
            <a:srgbClr val="F26B43"/>
          </p15:clr>
        </p15:guide>
        <p15:guide id="28" orient="horz" pos="1360" userDrawn="1">
          <p15:clr>
            <a:srgbClr val="F26B43"/>
          </p15:clr>
        </p15:guide>
        <p15:guide id="29" orient="horz" pos="1840" userDrawn="1">
          <p15:clr>
            <a:srgbClr val="F26B43"/>
          </p15:clr>
        </p15:guide>
        <p15:guide id="30" orient="horz" pos="2352" userDrawn="1">
          <p15:clr>
            <a:srgbClr val="F26B43"/>
          </p15:clr>
        </p15:guide>
        <p15:guide id="31" orient="horz" pos="2864" userDrawn="1">
          <p15:clr>
            <a:srgbClr val="F26B43"/>
          </p15:clr>
        </p15:guide>
        <p15:guide id="32" orient="horz" pos="33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hyperlink" Target="https://www.tasnimnews.com/en/news/2020/07/21/2311186/new-covid-19-vaccine-induces-immune-response" TargetMode="External"/><Relationship Id="rId5" Type="http://schemas.openxmlformats.org/officeDocument/2006/relationships/image" Target="../media/image45.jpeg"/><Relationship Id="rId4" Type="http://schemas.openxmlformats.org/officeDocument/2006/relationships/hyperlink" Target="https://www.flickr.com/photos/duncan/5106411369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picpedia.org/post-it-note/f/financial-plan.html" TargetMode="External"/><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s://www.knowledge7.com/services/mobile-development/mobile-enterprise-applications/" TargetMode="External"/><Relationship Id="rId5" Type="http://schemas.openxmlformats.org/officeDocument/2006/relationships/image" Target="../media/image47.jpg"/><Relationship Id="rId4" Type="http://schemas.openxmlformats.org/officeDocument/2006/relationships/hyperlink" Target="https://empirecollective.blogspot.com/2007/12/emergency-break-glass-money-bo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hyperlink" Target="https://www.publicdomainpictures.net/view-image.php?image=232490&amp;picture=man-juggling-ball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propublica.org/article/snooping-on-the-x-ray-tech-a-patients-dilemma" TargetMode="External"/><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hyperlink" Target="https://www.rawpixel.com/search?similar=385523" TargetMode="External"/><Relationship Id="rId5" Type="http://schemas.openxmlformats.org/officeDocument/2006/relationships/image" Target="../media/image51.jpeg"/><Relationship Id="rId4" Type="http://schemas.openxmlformats.org/officeDocument/2006/relationships/hyperlink" Target="https://pixabay.com/en/team-puzzle-success-analysis-96509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56.emf"/><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hyperlink" Target="https://normadelbuono.blogspot.com/2017/02/encuesta-de-opinion-para-todos-los.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flickr.com/photos/ell-r-brown/50109380097" TargetMode="External"/><Relationship Id="rId3" Type="http://schemas.openxmlformats.org/officeDocument/2006/relationships/image" Target="../media/image58.jpeg"/><Relationship Id="rId7"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hyperlink" Target="https://pixabay.com/en/team-cooperation-cohesion-group-1028829/" TargetMode="External"/><Relationship Id="rId5" Type="http://schemas.openxmlformats.org/officeDocument/2006/relationships/image" Target="../media/image59.jpg"/><Relationship Id="rId4" Type="http://schemas.openxmlformats.org/officeDocument/2006/relationships/hyperlink" Target="https://www.meegs1982.com/2013/10/two-steps-forward-one-step-back-lesson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6.xml"/><Relationship Id="rId4"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7.xml"/><Relationship Id="rId4"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28.xml"/><Relationship Id="rId4"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9.xml"/><Relationship Id="rId4"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1.png"/><Relationship Id="rId5" Type="http://schemas.openxmlformats.org/officeDocument/2006/relationships/notesSlide" Target="../notesSlides/notesSlide30.xml"/><Relationship Id="rId4"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31.xml"/><Relationship Id="rId4"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E75A-A361-E393-1138-4E2DF3C5045A}"/>
              </a:ext>
            </a:extLst>
          </p:cNvPr>
          <p:cNvSpPr>
            <a:spLocks noGrp="1"/>
          </p:cNvSpPr>
          <p:nvPr>
            <p:ph type="ctrTitle"/>
          </p:nvPr>
        </p:nvSpPr>
        <p:spPr/>
        <p:txBody>
          <a:bodyPr/>
          <a:lstStyle/>
          <a:p>
            <a:r>
              <a:rPr lang="en-GB" dirty="0"/>
              <a:t>Welcome to the Annual General Meeting</a:t>
            </a:r>
          </a:p>
        </p:txBody>
      </p:sp>
      <p:sp>
        <p:nvSpPr>
          <p:cNvPr id="3" name="Subtitle 2">
            <a:extLst>
              <a:ext uri="{FF2B5EF4-FFF2-40B4-BE49-F238E27FC236}">
                <a16:creationId xmlns:a16="http://schemas.microsoft.com/office/drawing/2014/main" id="{D005103E-9441-D287-1EBF-742590199D09}"/>
              </a:ext>
            </a:extLst>
          </p:cNvPr>
          <p:cNvSpPr>
            <a:spLocks noGrp="1"/>
          </p:cNvSpPr>
          <p:nvPr>
            <p:ph type="subTitle" idx="1"/>
          </p:nvPr>
        </p:nvSpPr>
        <p:spPr/>
        <p:txBody>
          <a:bodyPr/>
          <a:lstStyle/>
          <a:p>
            <a:r>
              <a:rPr lang="en-GB"/>
              <a:t>Tuesday 25 </a:t>
            </a:r>
            <a:r>
              <a:rPr lang="en-GB" dirty="0"/>
              <a:t>July 2023</a:t>
            </a:r>
          </a:p>
        </p:txBody>
      </p:sp>
    </p:spTree>
    <p:extLst>
      <p:ext uri="{BB962C8B-B14F-4D97-AF65-F5344CB8AC3E}">
        <p14:creationId xmlns:p14="http://schemas.microsoft.com/office/powerpoint/2010/main" val="387967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iagram, icon&#10;&#10;Description automatically generated">
            <a:extLst>
              <a:ext uri="{FF2B5EF4-FFF2-40B4-BE49-F238E27FC236}">
                <a16:creationId xmlns:a16="http://schemas.microsoft.com/office/drawing/2014/main" id="{78449583-7995-0A82-CAC5-8E807B79F173}"/>
              </a:ext>
            </a:extLst>
          </p:cNvPr>
          <p:cNvPicPr>
            <a:picLocks noChangeAspect="1"/>
          </p:cNvPicPr>
          <p:nvPr/>
        </p:nvPicPr>
        <p:blipFill rotWithShape="1">
          <a:blip r:embed="rId3"/>
          <a:srcRect l="24801" t="1940" r="23705" b="2089"/>
          <a:stretch/>
        </p:blipFill>
        <p:spPr>
          <a:xfrm>
            <a:off x="1032676" y="1181956"/>
            <a:ext cx="4083983" cy="5075242"/>
          </a:xfrm>
          <a:prstGeom prst="rect">
            <a:avLst/>
          </a:prstGeom>
        </p:spPr>
      </p:pic>
      <p:sp>
        <p:nvSpPr>
          <p:cNvPr id="2" name="Title 1">
            <a:extLst>
              <a:ext uri="{FF2B5EF4-FFF2-40B4-BE49-F238E27FC236}">
                <a16:creationId xmlns:a16="http://schemas.microsoft.com/office/drawing/2014/main" id="{C18654F5-718C-0296-5ADD-4A7016A10BBE}"/>
              </a:ext>
            </a:extLst>
          </p:cNvPr>
          <p:cNvSpPr>
            <a:spLocks noGrp="1"/>
          </p:cNvSpPr>
          <p:nvPr>
            <p:ph type="title"/>
          </p:nvPr>
        </p:nvSpPr>
        <p:spPr/>
        <p:txBody>
          <a:bodyPr>
            <a:normAutofit/>
          </a:bodyPr>
          <a:lstStyle/>
          <a:p>
            <a:r>
              <a:rPr lang="en-GB" sz="3200">
                <a:latin typeface="Arial"/>
                <a:cs typeface="Arial"/>
              </a:rPr>
              <a:t>Further improvements</a:t>
            </a:r>
            <a:endParaRPr lang="en-US" sz="3200"/>
          </a:p>
        </p:txBody>
      </p:sp>
      <p:sp>
        <p:nvSpPr>
          <p:cNvPr id="5" name="Slide Number Placeholder 4">
            <a:extLst>
              <a:ext uri="{FF2B5EF4-FFF2-40B4-BE49-F238E27FC236}">
                <a16:creationId xmlns:a16="http://schemas.microsoft.com/office/drawing/2014/main" id="{2701BCF8-62D7-630A-16E9-805260128DED}"/>
              </a:ext>
            </a:extLst>
          </p:cNvPr>
          <p:cNvSpPr>
            <a:spLocks noGrp="1"/>
          </p:cNvSpPr>
          <p:nvPr>
            <p:ph type="sldNum" sz="quarter" idx="12"/>
          </p:nvPr>
        </p:nvSpPr>
        <p:spPr/>
        <p:txBody>
          <a:bodyPr/>
          <a:lstStyle/>
          <a:p>
            <a:fld id="{3CBAF558-993E-F24D-8CA0-AE83BF0134CC}" type="slidenum">
              <a:rPr lang="en-GB" smtClean="0"/>
              <a:pPr/>
              <a:t>10</a:t>
            </a:fld>
            <a:endParaRPr lang="en-GB"/>
          </a:p>
        </p:txBody>
      </p:sp>
      <p:pic>
        <p:nvPicPr>
          <p:cNvPr id="1026" name="Picture 2">
            <a:extLst>
              <a:ext uri="{FF2B5EF4-FFF2-40B4-BE49-F238E27FC236}">
                <a16:creationId xmlns:a16="http://schemas.microsoft.com/office/drawing/2014/main" id="{AE2E1E28-FC0F-7221-44E5-61896431D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730" y="1299797"/>
            <a:ext cx="5815840" cy="483956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C84366FE-8A7B-8A1F-9F5E-9BA5C69B3BD5}"/>
              </a:ext>
            </a:extLst>
          </p:cNvPr>
          <p:cNvSpPr/>
          <p:nvPr/>
        </p:nvSpPr>
        <p:spPr>
          <a:xfrm flipH="1">
            <a:off x="10184442" y="4532243"/>
            <a:ext cx="723091" cy="325607"/>
          </a:xfrm>
          <a:prstGeom prst="rightArrow">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749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0B96E7C-743D-5911-296E-6BC04EAE8C3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GB" altLang="en-US">
              <a:latin typeface="Arial" panose="020B0604020202020204" pitchFamily="34" charset="0"/>
            </a:endParaRPr>
          </a:p>
        </p:txBody>
      </p:sp>
      <p:sp>
        <p:nvSpPr>
          <p:cNvPr id="3" name="Title 1">
            <a:extLst>
              <a:ext uri="{FF2B5EF4-FFF2-40B4-BE49-F238E27FC236}">
                <a16:creationId xmlns:a16="http://schemas.microsoft.com/office/drawing/2014/main" id="{03A634CB-F1F9-38A7-5D6D-7B82E7C92581}"/>
              </a:ext>
            </a:extLst>
          </p:cNvPr>
          <p:cNvSpPr>
            <a:spLocks noGrp="1"/>
          </p:cNvSpPr>
          <p:nvPr>
            <p:ph type="title"/>
          </p:nvPr>
        </p:nvSpPr>
        <p:spPr>
          <a:xfrm>
            <a:off x="367875" y="624214"/>
            <a:ext cx="7790656" cy="906215"/>
          </a:xfrm>
        </p:spPr>
        <p:txBody>
          <a:bodyPr/>
          <a:lstStyle/>
          <a:p>
            <a:r>
              <a:rPr lang="en-GB" sz="3200">
                <a:solidFill>
                  <a:srgbClr val="003087"/>
                </a:solidFill>
                <a:latin typeface="Arial"/>
                <a:cs typeface="Arial"/>
              </a:rPr>
              <a:t>CQC inspections focused on RSCH</a:t>
            </a:r>
            <a:endParaRPr lang="en-GB" sz="3200">
              <a:solidFill>
                <a:srgbClr val="FF0000"/>
              </a:solidFill>
            </a:endParaRPr>
          </a:p>
        </p:txBody>
      </p:sp>
      <p:sp>
        <p:nvSpPr>
          <p:cNvPr id="7" name="Slide Number Placeholder 4">
            <a:extLst>
              <a:ext uri="{FF2B5EF4-FFF2-40B4-BE49-F238E27FC236}">
                <a16:creationId xmlns:a16="http://schemas.microsoft.com/office/drawing/2014/main" id="{650F080A-9FA9-7625-8ABB-DC7373DE2FD5}"/>
              </a:ext>
            </a:extLst>
          </p:cNvPr>
          <p:cNvSpPr>
            <a:spLocks noGrp="1"/>
          </p:cNvSpPr>
          <p:nvPr>
            <p:ph type="sldNum" sz="quarter" idx="12"/>
          </p:nvPr>
        </p:nvSpPr>
        <p:spPr>
          <a:xfrm>
            <a:off x="11582401" y="6492878"/>
            <a:ext cx="48762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AF558-993E-F24D-8CA0-AE83BF0134CC}" type="slidenum">
              <a:rPr kumimoji="0" lang="en-GB" sz="1000" b="0" i="0" u="none" strike="noStrike" kern="1200" cap="none" spc="0" normalizeH="0" baseline="0" noProof="0" smtClean="0">
                <a:ln>
                  <a:noFill/>
                </a:ln>
                <a:solidFill>
                  <a:srgbClr val="00308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003087"/>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7EC97415-1E00-B212-0395-2DB930D606D2}"/>
              </a:ext>
            </a:extLst>
          </p:cNvPr>
          <p:cNvSpPr txBox="1"/>
          <p:nvPr/>
        </p:nvSpPr>
        <p:spPr>
          <a:xfrm>
            <a:off x="367875" y="1867163"/>
            <a:ext cx="4545495" cy="4278094"/>
          </a:xfrm>
          <a:prstGeom prst="rect">
            <a:avLst/>
          </a:prstGeom>
          <a:noFill/>
        </p:spPr>
        <p:txBody>
          <a:bodyPr wrap="square">
            <a:spAutoFit/>
          </a:bodyPr>
          <a:lstStyle/>
          <a:p>
            <a:pPr algn="l"/>
            <a:r>
              <a:rPr lang="en-GB" sz="2000" b="1" i="0">
                <a:solidFill>
                  <a:schemeClr val="accent1"/>
                </a:solidFill>
                <a:effectLst/>
                <a:latin typeface="+mj-lt"/>
                <a:cs typeface="Arial" panose="020B0604020202020204" pitchFamily="34" charset="0"/>
              </a:rPr>
              <a:t>Royal Sussex County Hospital </a:t>
            </a:r>
          </a:p>
          <a:p>
            <a:pPr marL="342900" indent="-342900" algn="l">
              <a:buFont typeface="Arial" panose="020B0604020202020204" pitchFamily="34" charset="0"/>
              <a:buChar char="•"/>
            </a:pPr>
            <a:r>
              <a:rPr lang="en-GB" b="1" i="0">
                <a:solidFill>
                  <a:srgbClr val="000000"/>
                </a:solidFill>
                <a:effectLst/>
                <a:latin typeface="+mj-lt"/>
                <a:cs typeface="Arial" panose="020B0604020202020204" pitchFamily="34" charset="0"/>
              </a:rPr>
              <a:t>Surgery</a:t>
            </a:r>
            <a:r>
              <a:rPr lang="en-GB" b="0" i="0">
                <a:solidFill>
                  <a:srgbClr val="000000"/>
                </a:solidFill>
                <a:effectLst/>
                <a:latin typeface="+mj-lt"/>
                <a:cs typeface="Arial" panose="020B0604020202020204" pitchFamily="34" charset="0"/>
              </a:rPr>
              <a:t> (main theatres) re-inspection - April 2022</a:t>
            </a:r>
          </a:p>
          <a:p>
            <a:pPr marL="342900" indent="-342900" algn="l">
              <a:buFont typeface="Arial" panose="020B0604020202020204" pitchFamily="34" charset="0"/>
              <a:buChar char="•"/>
            </a:pPr>
            <a:r>
              <a:rPr lang="en-GB" b="1" i="0">
                <a:solidFill>
                  <a:srgbClr val="000000"/>
                </a:solidFill>
                <a:effectLst/>
                <a:latin typeface="+mj-lt"/>
                <a:cs typeface="Arial" panose="020B0604020202020204" pitchFamily="34" charset="0"/>
              </a:rPr>
              <a:t>Urgent and Emergency Services </a:t>
            </a:r>
            <a:r>
              <a:rPr lang="en-GB">
                <a:solidFill>
                  <a:srgbClr val="000000"/>
                </a:solidFill>
                <a:latin typeface="+mj-lt"/>
                <a:cs typeface="Arial" panose="020B0604020202020204" pitchFamily="34" charset="0"/>
              </a:rPr>
              <a:t>-</a:t>
            </a:r>
            <a:r>
              <a:rPr lang="en-GB" b="0" i="0">
                <a:solidFill>
                  <a:srgbClr val="000000"/>
                </a:solidFill>
                <a:effectLst/>
                <a:latin typeface="+mj-lt"/>
                <a:cs typeface="Arial" panose="020B0604020202020204" pitchFamily="34" charset="0"/>
              </a:rPr>
              <a:t> April 2022</a:t>
            </a:r>
          </a:p>
          <a:p>
            <a:pPr marL="342900" indent="-342900" algn="l">
              <a:buFont typeface="Arial" panose="020B0604020202020204" pitchFamily="34" charset="0"/>
              <a:buChar char="•"/>
            </a:pPr>
            <a:r>
              <a:rPr lang="en-GB" b="1" i="0">
                <a:solidFill>
                  <a:srgbClr val="000000"/>
                </a:solidFill>
                <a:effectLst/>
                <a:latin typeface="+mj-lt"/>
                <a:cs typeface="Arial" panose="020B0604020202020204" pitchFamily="34" charset="0"/>
              </a:rPr>
              <a:t>Gastro-Intestinal Surgery </a:t>
            </a:r>
            <a:r>
              <a:rPr lang="en-GB" b="0" i="0">
                <a:solidFill>
                  <a:srgbClr val="000000"/>
                </a:solidFill>
                <a:effectLst/>
                <a:latin typeface="+mj-lt"/>
                <a:cs typeface="Arial" panose="020B0604020202020204" pitchFamily="34" charset="0"/>
              </a:rPr>
              <a:t>and </a:t>
            </a:r>
          </a:p>
          <a:p>
            <a:pPr marL="342900" indent="-342900" algn="l">
              <a:buFont typeface="Arial" panose="020B0604020202020204" pitchFamily="34" charset="0"/>
              <a:buChar char="•"/>
            </a:pPr>
            <a:r>
              <a:rPr lang="en-GB" b="1" i="0">
                <a:solidFill>
                  <a:srgbClr val="000000"/>
                </a:solidFill>
                <a:effectLst/>
                <a:latin typeface="+mj-lt"/>
                <a:cs typeface="Arial" panose="020B0604020202020204" pitchFamily="34" charset="0"/>
              </a:rPr>
              <a:t>Cancer Care </a:t>
            </a:r>
            <a:r>
              <a:rPr lang="en-GB" b="0" i="0">
                <a:solidFill>
                  <a:srgbClr val="000000"/>
                </a:solidFill>
                <a:effectLst/>
                <a:latin typeface="+mj-lt"/>
                <a:cs typeface="Arial" panose="020B0604020202020204" pitchFamily="34" charset="0"/>
              </a:rPr>
              <a:t>unannounced</a:t>
            </a:r>
            <a:r>
              <a:rPr lang="en-GB">
                <a:solidFill>
                  <a:srgbClr val="000000"/>
                </a:solidFill>
                <a:latin typeface="+mj-lt"/>
                <a:cs typeface="Arial" panose="020B0604020202020204" pitchFamily="34" charset="0"/>
              </a:rPr>
              <a:t> </a:t>
            </a:r>
            <a:r>
              <a:rPr lang="en-GB" b="0" i="0">
                <a:solidFill>
                  <a:srgbClr val="000000"/>
                </a:solidFill>
                <a:effectLst/>
                <a:latin typeface="+mj-lt"/>
                <a:cs typeface="Arial" panose="020B0604020202020204" pitchFamily="34" charset="0"/>
              </a:rPr>
              <a:t>inspection August 2022</a:t>
            </a:r>
          </a:p>
          <a:p>
            <a:pPr marL="342900" indent="-342900" algn="l">
              <a:buFont typeface="Arial" panose="020B0604020202020204" pitchFamily="34" charset="0"/>
              <a:buChar char="•"/>
            </a:pPr>
            <a:r>
              <a:rPr lang="en-GB" b="1" i="0">
                <a:solidFill>
                  <a:srgbClr val="000000"/>
                </a:solidFill>
                <a:effectLst/>
                <a:latin typeface="+mj-lt"/>
                <a:cs typeface="Arial" panose="020B0604020202020204" pitchFamily="34" charset="0"/>
              </a:rPr>
              <a:t>Neurosurgery </a:t>
            </a:r>
            <a:r>
              <a:rPr lang="en-GB" b="0" i="0">
                <a:solidFill>
                  <a:srgbClr val="000000"/>
                </a:solidFill>
                <a:effectLst/>
                <a:latin typeface="+mj-lt"/>
                <a:cs typeface="Arial" panose="020B0604020202020204" pitchFamily="34" charset="0"/>
              </a:rPr>
              <a:t>- unannounced inspection - October 2022</a:t>
            </a:r>
          </a:p>
          <a:p>
            <a:pPr marL="342900" indent="-342900" algn="l">
              <a:buFont typeface="Arial" panose="020B0604020202020204" pitchFamily="34" charset="0"/>
              <a:buChar char="•"/>
            </a:pPr>
            <a:endParaRPr lang="en-GB" sz="800" b="0" i="0">
              <a:solidFill>
                <a:srgbClr val="000000"/>
              </a:solidFill>
              <a:effectLst/>
              <a:latin typeface="+mj-lt"/>
              <a:cs typeface="Arial" panose="020B0604020202020204" pitchFamily="34" charset="0"/>
            </a:endParaRPr>
          </a:p>
          <a:p>
            <a:pPr marL="342900" indent="-342900" algn="l">
              <a:buFont typeface="Arial" panose="020B0604020202020204" pitchFamily="34" charset="0"/>
              <a:buChar char="•"/>
            </a:pPr>
            <a:endParaRPr lang="en-GB" sz="800" b="0" i="0">
              <a:solidFill>
                <a:srgbClr val="000000"/>
              </a:solidFill>
              <a:effectLst/>
              <a:latin typeface="+mj-lt"/>
              <a:cs typeface="Arial" panose="020B0604020202020204" pitchFamily="34" charset="0"/>
            </a:endParaRPr>
          </a:p>
          <a:p>
            <a:pPr algn="l"/>
            <a:r>
              <a:rPr lang="en-GB" sz="2000" b="1" i="0">
                <a:solidFill>
                  <a:schemeClr val="accent1"/>
                </a:solidFill>
                <a:effectLst/>
                <a:latin typeface="+mj-lt"/>
                <a:cs typeface="Arial" panose="020B0604020202020204" pitchFamily="34" charset="0"/>
              </a:rPr>
              <a:t>Trust-wide </a:t>
            </a:r>
          </a:p>
          <a:p>
            <a:pPr marL="342900" indent="-342900" algn="l">
              <a:buFont typeface="Arial" panose="020B0604020202020204" pitchFamily="34" charset="0"/>
              <a:buChar char="•"/>
            </a:pPr>
            <a:r>
              <a:rPr lang="en-GB" b="1" i="0">
                <a:solidFill>
                  <a:srgbClr val="000000"/>
                </a:solidFill>
                <a:effectLst/>
                <a:latin typeface="+mj-lt"/>
                <a:cs typeface="Arial" panose="020B0604020202020204" pitchFamily="34" charset="0"/>
              </a:rPr>
              <a:t>Maternity</a:t>
            </a:r>
            <a:r>
              <a:rPr lang="en-GB" b="0" i="0">
                <a:solidFill>
                  <a:srgbClr val="000000"/>
                </a:solidFill>
                <a:effectLst/>
                <a:latin typeface="+mj-lt"/>
                <a:cs typeface="Arial" panose="020B0604020202020204" pitchFamily="34" charset="0"/>
              </a:rPr>
              <a:t> (Inpatient services) re-inspection - April 2022</a:t>
            </a:r>
          </a:p>
          <a:p>
            <a:pPr marL="342900" indent="-342900" algn="l">
              <a:buFont typeface="Arial" panose="020B0604020202020204" pitchFamily="34" charset="0"/>
              <a:buChar char="•"/>
            </a:pPr>
            <a:r>
              <a:rPr lang="en-GB" b="1" i="0">
                <a:solidFill>
                  <a:srgbClr val="000000"/>
                </a:solidFill>
                <a:effectLst/>
                <a:latin typeface="+mj-lt"/>
                <a:cs typeface="Arial" panose="020B0604020202020204" pitchFamily="34" charset="0"/>
              </a:rPr>
              <a:t>Well led inspection</a:t>
            </a:r>
            <a:r>
              <a:rPr lang="en-GB" b="0" i="0">
                <a:solidFill>
                  <a:srgbClr val="000000"/>
                </a:solidFill>
                <a:effectLst/>
                <a:latin typeface="+mj-lt"/>
                <a:cs typeface="Arial" panose="020B0604020202020204" pitchFamily="34" charset="0"/>
              </a:rPr>
              <a:t> - October 2023</a:t>
            </a:r>
          </a:p>
        </p:txBody>
      </p:sp>
      <p:pic>
        <p:nvPicPr>
          <p:cNvPr id="8" name="Picture 8" descr="Chart, table, treemap chart&#10;&#10;Description automatically generated">
            <a:extLst>
              <a:ext uri="{FF2B5EF4-FFF2-40B4-BE49-F238E27FC236}">
                <a16:creationId xmlns:a16="http://schemas.microsoft.com/office/drawing/2014/main" id="{30A9F1AE-0DBD-D374-834D-CB2607F1687A}"/>
              </a:ext>
            </a:extLst>
          </p:cNvPr>
          <p:cNvPicPr>
            <a:picLocks noChangeAspect="1"/>
          </p:cNvPicPr>
          <p:nvPr/>
        </p:nvPicPr>
        <p:blipFill rotWithShape="1">
          <a:blip r:embed="rId3"/>
          <a:srcRect l="20008" t="25774" r="19967" b="50561"/>
          <a:stretch/>
        </p:blipFill>
        <p:spPr>
          <a:xfrm>
            <a:off x="5208104" y="2663686"/>
            <a:ext cx="6851105" cy="1520599"/>
          </a:xfrm>
          <a:prstGeom prst="rect">
            <a:avLst/>
          </a:prstGeom>
        </p:spPr>
      </p:pic>
      <p:pic>
        <p:nvPicPr>
          <p:cNvPr id="9" name="Picture 10" descr="Chart, table, treemap chart&#10;&#10;Description automatically generated">
            <a:extLst>
              <a:ext uri="{FF2B5EF4-FFF2-40B4-BE49-F238E27FC236}">
                <a16:creationId xmlns:a16="http://schemas.microsoft.com/office/drawing/2014/main" id="{981C5E7F-3A4B-4190-4EA8-8A6C4F7D3F3C}"/>
              </a:ext>
            </a:extLst>
          </p:cNvPr>
          <p:cNvPicPr>
            <a:picLocks noChangeAspect="1"/>
          </p:cNvPicPr>
          <p:nvPr/>
        </p:nvPicPr>
        <p:blipFill rotWithShape="1">
          <a:blip r:embed="rId4"/>
          <a:srcRect l="19967" t="55155" r="20923" b="25811"/>
          <a:stretch/>
        </p:blipFill>
        <p:spPr>
          <a:xfrm>
            <a:off x="5209296" y="4169899"/>
            <a:ext cx="6747351" cy="1220541"/>
          </a:xfrm>
          <a:prstGeom prst="rect">
            <a:avLst/>
          </a:prstGeom>
        </p:spPr>
      </p:pic>
      <p:pic>
        <p:nvPicPr>
          <p:cNvPr id="10" name="Picture 10" descr="Chart, table, treemap chart&#10;&#10;Description automatically generated">
            <a:extLst>
              <a:ext uri="{FF2B5EF4-FFF2-40B4-BE49-F238E27FC236}">
                <a16:creationId xmlns:a16="http://schemas.microsoft.com/office/drawing/2014/main" id="{BFC4DEAF-0795-F228-9473-1701EF103684}"/>
              </a:ext>
            </a:extLst>
          </p:cNvPr>
          <p:cNvPicPr>
            <a:picLocks noGrp="1" noChangeAspect="1"/>
          </p:cNvPicPr>
          <p:nvPr>
            <p:ph idx="1"/>
          </p:nvPr>
        </p:nvPicPr>
        <p:blipFill rotWithShape="1">
          <a:blip r:embed="rId4"/>
          <a:srcRect l="19951" t="81341" r="20813" b="9402"/>
          <a:stretch/>
        </p:blipFill>
        <p:spPr>
          <a:xfrm>
            <a:off x="5208104" y="5399639"/>
            <a:ext cx="6744263" cy="587442"/>
          </a:xfrm>
        </p:spPr>
      </p:pic>
      <p:sp>
        <p:nvSpPr>
          <p:cNvPr id="11" name="TextBox 10">
            <a:extLst>
              <a:ext uri="{FF2B5EF4-FFF2-40B4-BE49-F238E27FC236}">
                <a16:creationId xmlns:a16="http://schemas.microsoft.com/office/drawing/2014/main" id="{3D8179AC-3C44-8BCC-AC72-522CED9B0364}"/>
              </a:ext>
            </a:extLst>
          </p:cNvPr>
          <p:cNvSpPr txBox="1"/>
          <p:nvPr/>
        </p:nvSpPr>
        <p:spPr>
          <a:xfrm>
            <a:off x="5156824" y="2087142"/>
            <a:ext cx="6846825" cy="369332"/>
          </a:xfrm>
          <a:prstGeom prst="rect">
            <a:avLst/>
          </a:prstGeom>
          <a:noFill/>
        </p:spPr>
        <p:txBody>
          <a:bodyPr wrap="square" rtlCol="0">
            <a:spAutoFit/>
          </a:bodyPr>
          <a:lstStyle/>
          <a:p>
            <a:r>
              <a:rPr lang="en-GB" b="1"/>
              <a:t>CQC report was published May 2023</a:t>
            </a:r>
          </a:p>
        </p:txBody>
      </p:sp>
      <p:sp>
        <p:nvSpPr>
          <p:cNvPr id="12" name="Rectangle 11">
            <a:extLst>
              <a:ext uri="{FF2B5EF4-FFF2-40B4-BE49-F238E27FC236}">
                <a16:creationId xmlns:a16="http://schemas.microsoft.com/office/drawing/2014/main" id="{D976F798-A6CF-E325-124C-1AC6AD2524E9}"/>
              </a:ext>
            </a:extLst>
          </p:cNvPr>
          <p:cNvSpPr/>
          <p:nvPr/>
        </p:nvSpPr>
        <p:spPr>
          <a:xfrm>
            <a:off x="4964652" y="1934817"/>
            <a:ext cx="6987715" cy="417443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008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0B96E7C-743D-5911-296E-6BC04EAE8C3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GB" altLang="en-US">
              <a:latin typeface="Arial" panose="020B0604020202020204" pitchFamily="34" charset="0"/>
            </a:endParaRPr>
          </a:p>
        </p:txBody>
      </p:sp>
      <p:sp>
        <p:nvSpPr>
          <p:cNvPr id="3" name="Title 1">
            <a:extLst>
              <a:ext uri="{FF2B5EF4-FFF2-40B4-BE49-F238E27FC236}">
                <a16:creationId xmlns:a16="http://schemas.microsoft.com/office/drawing/2014/main" id="{03A634CB-F1F9-38A7-5D6D-7B82E7C92581}"/>
              </a:ext>
            </a:extLst>
          </p:cNvPr>
          <p:cNvSpPr>
            <a:spLocks noGrp="1"/>
          </p:cNvSpPr>
          <p:nvPr>
            <p:ph type="title"/>
          </p:nvPr>
        </p:nvSpPr>
        <p:spPr>
          <a:xfrm>
            <a:off x="367874" y="186898"/>
            <a:ext cx="8656855" cy="906215"/>
          </a:xfrm>
        </p:spPr>
        <p:txBody>
          <a:bodyPr/>
          <a:lstStyle/>
          <a:p>
            <a:r>
              <a:rPr lang="en-GB" sz="3200" dirty="0">
                <a:solidFill>
                  <a:srgbClr val="003087"/>
                </a:solidFill>
                <a:latin typeface="Arial"/>
                <a:cs typeface="Arial"/>
              </a:rPr>
              <a:t>Looking ahead with Patient First strategy</a:t>
            </a:r>
            <a:endParaRPr lang="en-GB" sz="3200" dirty="0">
              <a:solidFill>
                <a:srgbClr val="FF0000"/>
              </a:solidFill>
            </a:endParaRPr>
          </a:p>
        </p:txBody>
      </p:sp>
      <p:sp>
        <p:nvSpPr>
          <p:cNvPr id="7" name="Slide Number Placeholder 4">
            <a:extLst>
              <a:ext uri="{FF2B5EF4-FFF2-40B4-BE49-F238E27FC236}">
                <a16:creationId xmlns:a16="http://schemas.microsoft.com/office/drawing/2014/main" id="{650F080A-9FA9-7625-8ABB-DC7373DE2FD5}"/>
              </a:ext>
            </a:extLst>
          </p:cNvPr>
          <p:cNvSpPr>
            <a:spLocks noGrp="1"/>
          </p:cNvSpPr>
          <p:nvPr>
            <p:ph type="sldNum" sz="quarter" idx="12"/>
          </p:nvPr>
        </p:nvSpPr>
        <p:spPr>
          <a:xfrm>
            <a:off x="11582401" y="6492878"/>
            <a:ext cx="48762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AF558-993E-F24D-8CA0-AE83BF0134CC}" type="slidenum">
              <a:rPr kumimoji="0" lang="en-GB" sz="1000" b="0" i="0" u="none" strike="noStrike" kern="1200" cap="none" spc="0" normalizeH="0" baseline="0" noProof="0" smtClean="0">
                <a:ln>
                  <a:noFill/>
                </a:ln>
                <a:solidFill>
                  <a:srgbClr val="00308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srgbClr val="003087"/>
              </a:solidFill>
              <a:effectLst/>
              <a:uLnTx/>
              <a:uFillTx/>
              <a:latin typeface="Arial" panose="020B0604020202020204"/>
              <a:ea typeface="+mn-ea"/>
              <a:cs typeface="+mn-cs"/>
            </a:endParaRPr>
          </a:p>
        </p:txBody>
      </p:sp>
      <p:graphicFrame>
        <p:nvGraphicFramePr>
          <p:cNvPr id="13" name="Table 9">
            <a:extLst>
              <a:ext uri="{FF2B5EF4-FFF2-40B4-BE49-F238E27FC236}">
                <a16:creationId xmlns:a16="http://schemas.microsoft.com/office/drawing/2014/main" id="{44FEE3BF-994E-30C6-8C3A-CF73C02D6CAB}"/>
              </a:ext>
            </a:extLst>
          </p:cNvPr>
          <p:cNvGraphicFramePr>
            <a:graphicFrameLocks noGrp="1"/>
          </p:cNvGraphicFramePr>
          <p:nvPr>
            <p:extLst>
              <p:ext uri="{D42A27DB-BD31-4B8C-83A1-F6EECF244321}">
                <p14:modId xmlns:p14="http://schemas.microsoft.com/office/powerpoint/2010/main" val="1038755932"/>
              </p:ext>
            </p:extLst>
          </p:nvPr>
        </p:nvGraphicFramePr>
        <p:xfrm>
          <a:off x="342864" y="1052736"/>
          <a:ext cx="11521281" cy="5386080"/>
        </p:xfrm>
        <a:graphic>
          <a:graphicData uri="http://schemas.openxmlformats.org/drawingml/2006/table">
            <a:tbl>
              <a:tblPr firstRow="1" bandRow="1">
                <a:tableStyleId>{5940675A-B579-460E-94D1-54222C63F5DA}</a:tableStyleId>
              </a:tblPr>
              <a:tblGrid>
                <a:gridCol w="3912888">
                  <a:extLst>
                    <a:ext uri="{9D8B030D-6E8A-4147-A177-3AD203B41FA5}">
                      <a16:colId xmlns:a16="http://schemas.microsoft.com/office/drawing/2014/main" val="1960392211"/>
                    </a:ext>
                  </a:extLst>
                </a:gridCol>
                <a:gridCol w="3840427">
                  <a:extLst>
                    <a:ext uri="{9D8B030D-6E8A-4147-A177-3AD203B41FA5}">
                      <a16:colId xmlns:a16="http://schemas.microsoft.com/office/drawing/2014/main" val="2709355438"/>
                    </a:ext>
                  </a:extLst>
                </a:gridCol>
                <a:gridCol w="3767966">
                  <a:extLst>
                    <a:ext uri="{9D8B030D-6E8A-4147-A177-3AD203B41FA5}">
                      <a16:colId xmlns:a16="http://schemas.microsoft.com/office/drawing/2014/main" val="492149808"/>
                    </a:ext>
                  </a:extLst>
                </a:gridCol>
              </a:tblGrid>
              <a:tr h="1188132">
                <a:tc>
                  <a:txBody>
                    <a:bodyPr/>
                    <a:lstStyle/>
                    <a:p>
                      <a:pPr>
                        <a:spcAft>
                          <a:spcPts val="2400"/>
                        </a:spcAft>
                      </a:pPr>
                      <a:r>
                        <a:rPr lang="en-GB" sz="1600" b="1">
                          <a:solidFill>
                            <a:schemeClr val="bg1"/>
                          </a:solidFill>
                        </a:rPr>
                        <a:t>Patient</a:t>
                      </a:r>
                    </a:p>
                    <a:p>
                      <a:pPr>
                        <a:spcAft>
                          <a:spcPts val="300"/>
                        </a:spcAft>
                      </a:pPr>
                      <a:r>
                        <a:rPr lang="en-GB" sz="1100">
                          <a:solidFill>
                            <a:schemeClr val="bg1"/>
                          </a:solidFill>
                        </a:rPr>
                        <a:t>Vision</a:t>
                      </a:r>
                    </a:p>
                    <a:p>
                      <a:pPr>
                        <a:spcAft>
                          <a:spcPts val="4500"/>
                        </a:spcAft>
                      </a:pPr>
                      <a:r>
                        <a:rPr lang="en-GB" sz="2400" b="0">
                          <a:solidFill>
                            <a:schemeClr val="bg1"/>
                          </a:solidFill>
                        </a:rPr>
                        <a:t>Excellent care every time</a:t>
                      </a:r>
                      <a:endParaRPr lang="en-GB" sz="1100">
                        <a:solidFill>
                          <a:schemeClr val="bg1"/>
                        </a:solidFill>
                      </a:endParaRPr>
                    </a:p>
                    <a:p>
                      <a:pPr>
                        <a:spcAft>
                          <a:spcPts val="300"/>
                        </a:spcAft>
                      </a:pPr>
                      <a:r>
                        <a:rPr lang="en-GB" sz="1100">
                          <a:solidFill>
                            <a:schemeClr val="bg1"/>
                          </a:solidFill>
                        </a:rPr>
                        <a:t>Breakthrough</a:t>
                      </a:r>
                    </a:p>
                    <a:p>
                      <a:pPr>
                        <a:spcAft>
                          <a:spcPts val="1200"/>
                        </a:spcAft>
                      </a:pPr>
                      <a:r>
                        <a:rPr lang="en-GB" sz="2000" b="0">
                          <a:solidFill>
                            <a:schemeClr val="bg1"/>
                          </a:solidFill>
                        </a:rPr>
                        <a:t>Clear communication</a:t>
                      </a:r>
                    </a:p>
                  </a:txBody>
                  <a:tcPr marL="144000" marT="144000" marB="32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41B6E6"/>
                    </a:solidFill>
                  </a:tcPr>
                </a:tc>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srgbClr val="0072CE"/>
                          </a:solidFill>
                          <a:effectLst/>
                          <a:uLnTx/>
                          <a:uFillTx/>
                          <a:latin typeface="+mn-lt"/>
                          <a:ea typeface="+mn-ea"/>
                          <a:cs typeface="+mn-cs"/>
                        </a:rPr>
                        <a:t>Sustainability</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rgbClr val="0072CE"/>
                          </a:solidFill>
                          <a:effectLst/>
                          <a:uLnTx/>
                          <a:uFillTx/>
                          <a:latin typeface="+mn-lt"/>
                          <a:ea typeface="+mn-ea"/>
                          <a:cs typeface="+mn-cs"/>
                        </a:rPr>
                        <a:t>Vision</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srgbClr val="0072CE"/>
                          </a:solidFill>
                          <a:effectLst/>
                          <a:uLnTx/>
                          <a:uFillTx/>
                          <a:latin typeface="+mn-lt"/>
                          <a:ea typeface="+mn-ea"/>
                          <a:cs typeface="+mn-cs"/>
                        </a:rPr>
                        <a:t>Making the most of our resources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rgbClr val="0072CE"/>
                          </a:solidFill>
                          <a:effectLst/>
                          <a:uLnTx/>
                          <a:uFillTx/>
                          <a:latin typeface="+mn-lt"/>
                          <a:ea typeface="+mn-ea"/>
                          <a:cs typeface="+mn-cs"/>
                        </a:rPr>
                        <a:t>Breakthrough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a:ln>
                            <a:noFill/>
                          </a:ln>
                          <a:solidFill>
                            <a:srgbClr val="0072CE"/>
                          </a:solidFill>
                          <a:effectLst/>
                          <a:uLnTx/>
                          <a:uFillTx/>
                          <a:latin typeface="+mn-lt"/>
                          <a:ea typeface="+mn-ea"/>
                          <a:cs typeface="+mn-cs"/>
                        </a:rPr>
                        <a:t>Improving productivity</a:t>
                      </a:r>
                    </a:p>
                  </a:txBody>
                  <a:tcPr marL="144000" marT="144000" marB="32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E100"/>
                    </a:solidFill>
                  </a:tcPr>
                </a:tc>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schemeClr val="bg1"/>
                          </a:solidFill>
                          <a:effectLst/>
                          <a:uLnTx/>
                          <a:uFillTx/>
                          <a:latin typeface="+mn-lt"/>
                          <a:ea typeface="+mn-ea"/>
                          <a:cs typeface="+mn-cs"/>
                        </a:rPr>
                        <a:t>People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Vision</a:t>
                      </a:r>
                    </a:p>
                    <a:p>
                      <a:pPr marL="0" marR="0" lvl="0" indent="0" algn="l" defTabSz="914400" rtl="0" eaLnBrk="1" fontAlgn="auto" latinLnBrk="0" hangingPunct="1">
                        <a:lnSpc>
                          <a:spcPct val="100000"/>
                        </a:lnSpc>
                        <a:spcBef>
                          <a:spcPts val="0"/>
                        </a:spcBef>
                        <a:spcAft>
                          <a:spcPts val="4500"/>
                        </a:spcAft>
                        <a:buClrTx/>
                        <a:buSzTx/>
                        <a:buFontTx/>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A great place to work</a:t>
                      </a:r>
                      <a:endParaRPr kumimoji="0" lang="en-GB" sz="1100" b="0" i="0" u="none" strike="noStrike" kern="1200" cap="none" spc="0" normalizeH="0" baseline="0" noProof="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Breakthrough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a:ln>
                            <a:noFill/>
                          </a:ln>
                          <a:solidFill>
                            <a:schemeClr val="bg1"/>
                          </a:solidFill>
                          <a:effectLst/>
                          <a:uLnTx/>
                          <a:uFillTx/>
                          <a:latin typeface="+mn-lt"/>
                          <a:ea typeface="+mn-ea"/>
                          <a:cs typeface="+mn-cs"/>
                        </a:rPr>
                        <a:t>Staff voices count</a:t>
                      </a:r>
                    </a:p>
                  </a:txBody>
                  <a:tcPr marL="144000" marT="144000" marB="32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81080"/>
                    </a:solidFill>
                  </a:tcPr>
                </a:tc>
                <a:extLst>
                  <a:ext uri="{0D108BD9-81ED-4DB2-BD59-A6C34878D82A}">
                    <a16:rowId xmlns:a16="http://schemas.microsoft.com/office/drawing/2014/main" val="218172323"/>
                  </a:ext>
                </a:extLst>
              </a:tr>
              <a:tr h="1188132">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schemeClr val="bg1"/>
                          </a:solidFill>
                          <a:effectLst/>
                          <a:uLnTx/>
                          <a:uFillTx/>
                          <a:latin typeface="+mn-lt"/>
                          <a:ea typeface="+mn-ea"/>
                          <a:cs typeface="+mn-cs"/>
                        </a:rPr>
                        <a:t>Quality</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Vision</a:t>
                      </a:r>
                    </a:p>
                    <a:p>
                      <a:pPr marL="0" marR="0" lvl="0" indent="0" algn="l" defTabSz="914400" rtl="0" eaLnBrk="1" fontAlgn="auto" latinLnBrk="0" hangingPunct="1">
                        <a:lnSpc>
                          <a:spcPct val="100000"/>
                        </a:lnSpc>
                        <a:spcBef>
                          <a:spcPts val="0"/>
                        </a:spcBef>
                        <a:spcAft>
                          <a:spcPts val="4500"/>
                        </a:spcAft>
                        <a:buClrTx/>
                        <a:buSzTx/>
                        <a:buFontTx/>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Best outcomes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Breakthrough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950" b="0" i="0" u="none" strike="noStrike" kern="1200" cap="none" spc="0" normalizeH="0" baseline="0" noProof="0">
                          <a:ln>
                            <a:noFill/>
                          </a:ln>
                          <a:solidFill>
                            <a:schemeClr val="bg1"/>
                          </a:solidFill>
                          <a:effectLst/>
                          <a:uLnTx/>
                          <a:uFillTx/>
                          <a:latin typeface="+mn-lt"/>
                          <a:ea typeface="+mn-ea"/>
                          <a:cs typeface="+mn-cs"/>
                        </a:rPr>
                        <a:t>Fewer falls  |  Earlier intervention</a:t>
                      </a:r>
                    </a:p>
                  </a:txBody>
                  <a:tcPr marL="144000" marT="144000" marB="32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1A953"/>
                    </a:solidFill>
                  </a:tcPr>
                </a:tc>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schemeClr val="bg1"/>
                          </a:solidFill>
                          <a:effectLst/>
                          <a:uLnTx/>
                          <a:uFillTx/>
                          <a:latin typeface="+mn-lt"/>
                          <a:ea typeface="+mn-ea"/>
                          <a:cs typeface="+mn-cs"/>
                        </a:rPr>
                        <a:t>Systems &amp; Partnerships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Vision</a:t>
                      </a:r>
                    </a:p>
                    <a:p>
                      <a:pPr marL="0" marR="0" lvl="0" indent="0" algn="l" defTabSz="914400" rtl="0" eaLnBrk="1" fontAlgn="auto" latinLnBrk="0" hangingPunct="1">
                        <a:lnSpc>
                          <a:spcPct val="100000"/>
                        </a:lnSpc>
                        <a:spcBef>
                          <a:spcPts val="0"/>
                        </a:spcBef>
                        <a:spcAft>
                          <a:spcPts val="4500"/>
                        </a:spcAft>
                        <a:buClrTx/>
                        <a:buSzTx/>
                        <a:buFontTx/>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Accessible care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Breakthrough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a:ln>
                            <a:noFill/>
                          </a:ln>
                          <a:solidFill>
                            <a:schemeClr val="bg1"/>
                          </a:solidFill>
                          <a:effectLst/>
                          <a:uLnTx/>
                          <a:uFillTx/>
                          <a:latin typeface="+mn-lt"/>
                          <a:ea typeface="+mn-ea"/>
                          <a:cs typeface="+mn-cs"/>
                        </a:rPr>
                        <a:t>Home for lunch</a:t>
                      </a:r>
                    </a:p>
                  </a:txBody>
                  <a:tcPr marL="144000" marT="144000" marB="32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8500"/>
                    </a:solidFill>
                  </a:tcPr>
                </a:tc>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schemeClr val="bg1"/>
                          </a:solidFill>
                          <a:effectLst/>
                          <a:uLnTx/>
                          <a:uFillTx/>
                          <a:latin typeface="+mn-lt"/>
                          <a:ea typeface="+mn-ea"/>
                          <a:cs typeface="+mn-cs"/>
                        </a:rPr>
                        <a:t>Research &amp; Innovation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Vision</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Evidence-based improvement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100" b="0" i="0" u="none" strike="noStrike" kern="1200" cap="none" spc="0" normalizeH="0" baseline="0" noProof="0">
                          <a:ln>
                            <a:noFill/>
                          </a:ln>
                          <a:solidFill>
                            <a:schemeClr val="bg1"/>
                          </a:solidFill>
                          <a:effectLst/>
                          <a:uLnTx/>
                          <a:uFillTx/>
                          <a:latin typeface="+mn-lt"/>
                          <a:ea typeface="+mn-ea"/>
                          <a:cs typeface="+mn-cs"/>
                        </a:rPr>
                        <a:t>Breakthrough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a:ln>
                            <a:noFill/>
                          </a:ln>
                          <a:solidFill>
                            <a:schemeClr val="bg1"/>
                          </a:solidFill>
                          <a:effectLst/>
                          <a:uLnTx/>
                          <a:uFillTx/>
                          <a:latin typeface="+mn-lt"/>
                          <a:ea typeface="+mn-ea"/>
                          <a:cs typeface="+mn-cs"/>
                        </a:rPr>
                        <a:t>Taking part</a:t>
                      </a:r>
                    </a:p>
                  </a:txBody>
                  <a:tcPr marL="144000" marT="144000" marB="324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828545413"/>
                  </a:ext>
                </a:extLst>
              </a:tr>
            </a:tbl>
          </a:graphicData>
        </a:graphic>
      </p:graphicFrame>
    </p:spTree>
    <p:extLst>
      <p:ext uri="{BB962C8B-B14F-4D97-AF65-F5344CB8AC3E}">
        <p14:creationId xmlns:p14="http://schemas.microsoft.com/office/powerpoint/2010/main" val="137121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A661-5BD4-911B-74D1-1174183AED8C}"/>
              </a:ext>
            </a:extLst>
          </p:cNvPr>
          <p:cNvSpPr>
            <a:spLocks noGrp="1"/>
          </p:cNvSpPr>
          <p:nvPr>
            <p:ph type="title"/>
          </p:nvPr>
        </p:nvSpPr>
        <p:spPr>
          <a:xfrm>
            <a:off x="609598" y="278728"/>
            <a:ext cx="10353369" cy="906215"/>
          </a:xfrm>
        </p:spPr>
        <p:txBody>
          <a:bodyPr/>
          <a:lstStyle/>
          <a:p>
            <a:r>
              <a:rPr lang="en-GB" sz="3200" dirty="0">
                <a:latin typeface="Arial"/>
                <a:cs typeface="Arial"/>
              </a:rPr>
              <a:t>Find out more in our Annual Report </a:t>
            </a:r>
            <a:endParaRPr lang="en-US" sz="3200" dirty="0"/>
          </a:p>
        </p:txBody>
      </p:sp>
      <p:sp>
        <p:nvSpPr>
          <p:cNvPr id="4" name="Footer Placeholder 3">
            <a:extLst>
              <a:ext uri="{FF2B5EF4-FFF2-40B4-BE49-F238E27FC236}">
                <a16:creationId xmlns:a16="http://schemas.microsoft.com/office/drawing/2014/main" id="{EC38D6B2-5BA2-81B8-D80E-A801A3CB991B}"/>
              </a:ext>
            </a:extLst>
          </p:cNvPr>
          <p:cNvSpPr>
            <a:spLocks noGrp="1"/>
          </p:cNvSpPr>
          <p:nvPr>
            <p:ph type="ftr" sz="quarter" idx="11"/>
          </p:nvPr>
        </p:nvSpPr>
        <p:spPr/>
        <p:txBody>
          <a:bodyPr/>
          <a:lstStyle/>
          <a:p>
            <a:endParaRPr lang="en-GB" dirty="0">
              <a:latin typeface="Arial"/>
              <a:cs typeface="Arial"/>
            </a:endParaRPr>
          </a:p>
        </p:txBody>
      </p:sp>
      <p:sp>
        <p:nvSpPr>
          <p:cNvPr id="5" name="Slide Number Placeholder 4">
            <a:extLst>
              <a:ext uri="{FF2B5EF4-FFF2-40B4-BE49-F238E27FC236}">
                <a16:creationId xmlns:a16="http://schemas.microsoft.com/office/drawing/2014/main" id="{46DD8DEE-5EF6-FCF5-4D71-CD6BE4987EC3}"/>
              </a:ext>
            </a:extLst>
          </p:cNvPr>
          <p:cNvSpPr>
            <a:spLocks noGrp="1"/>
          </p:cNvSpPr>
          <p:nvPr>
            <p:ph type="sldNum" sz="quarter" idx="12"/>
          </p:nvPr>
        </p:nvSpPr>
        <p:spPr/>
        <p:txBody>
          <a:bodyPr/>
          <a:lstStyle/>
          <a:p>
            <a:fld id="{3CBAF558-993E-F24D-8CA0-AE83BF0134CC}" type="slidenum">
              <a:rPr lang="en-GB" smtClean="0"/>
              <a:pPr/>
              <a:t>13</a:t>
            </a:fld>
            <a:endParaRPr lang="en-GB"/>
          </a:p>
        </p:txBody>
      </p:sp>
      <p:pic>
        <p:nvPicPr>
          <p:cNvPr id="6" name="Picture 6" descr="A screenshot of a website&#10;&#10;Description automatically generated">
            <a:extLst>
              <a:ext uri="{FF2B5EF4-FFF2-40B4-BE49-F238E27FC236}">
                <a16:creationId xmlns:a16="http://schemas.microsoft.com/office/drawing/2014/main" id="{EDD9D093-1CCB-DAE1-A4CB-929D478EE4DF}"/>
              </a:ext>
            </a:extLst>
          </p:cNvPr>
          <p:cNvPicPr>
            <a:picLocks noChangeAspect="1"/>
          </p:cNvPicPr>
          <p:nvPr/>
        </p:nvPicPr>
        <p:blipFill>
          <a:blip r:embed="rId3"/>
          <a:stretch>
            <a:fillRect/>
          </a:stretch>
        </p:blipFill>
        <p:spPr>
          <a:xfrm>
            <a:off x="678873" y="1184943"/>
            <a:ext cx="10903527" cy="5136475"/>
          </a:xfrm>
          <a:prstGeom prst="rect">
            <a:avLst/>
          </a:prstGeom>
          <a:ln>
            <a:solidFill>
              <a:srgbClr val="000000"/>
            </a:solidFill>
          </a:ln>
        </p:spPr>
      </p:pic>
      <p:sp>
        <p:nvSpPr>
          <p:cNvPr id="3" name="Oval 2">
            <a:extLst>
              <a:ext uri="{FF2B5EF4-FFF2-40B4-BE49-F238E27FC236}">
                <a16:creationId xmlns:a16="http://schemas.microsoft.com/office/drawing/2014/main" id="{9209D27A-1784-D02D-33D6-4CDF4F74E51E}"/>
              </a:ext>
            </a:extLst>
          </p:cNvPr>
          <p:cNvSpPr/>
          <p:nvPr/>
        </p:nvSpPr>
        <p:spPr>
          <a:xfrm>
            <a:off x="7328522" y="1111044"/>
            <a:ext cx="910910" cy="5604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42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E507-8DB5-6C86-15C1-8E2AD12D7D77}"/>
              </a:ext>
            </a:extLst>
          </p:cNvPr>
          <p:cNvSpPr>
            <a:spLocks noGrp="1"/>
          </p:cNvSpPr>
          <p:nvPr>
            <p:ph type="title"/>
          </p:nvPr>
        </p:nvSpPr>
        <p:spPr/>
        <p:txBody>
          <a:bodyPr>
            <a:normAutofit/>
          </a:bodyPr>
          <a:lstStyle/>
          <a:p>
            <a:r>
              <a:rPr lang="en-GB" sz="3200" dirty="0"/>
              <a:t>Become a member or support our charity</a:t>
            </a:r>
          </a:p>
        </p:txBody>
      </p:sp>
      <p:sp>
        <p:nvSpPr>
          <p:cNvPr id="7" name="Slide Number Placeholder 6">
            <a:extLst>
              <a:ext uri="{FF2B5EF4-FFF2-40B4-BE49-F238E27FC236}">
                <a16:creationId xmlns:a16="http://schemas.microsoft.com/office/drawing/2014/main" id="{9710B294-4BA0-2373-ABFA-FF446D935F61}"/>
              </a:ext>
            </a:extLst>
          </p:cNvPr>
          <p:cNvSpPr>
            <a:spLocks noGrp="1"/>
          </p:cNvSpPr>
          <p:nvPr>
            <p:ph type="sldNum" sz="quarter" idx="12"/>
          </p:nvPr>
        </p:nvSpPr>
        <p:spPr/>
        <p:txBody>
          <a:bodyPr/>
          <a:lstStyle/>
          <a:p>
            <a:fld id="{3CBAF558-993E-F24D-8CA0-AE83BF0134CC}" type="slidenum">
              <a:rPr lang="en-GB" smtClean="0"/>
              <a:pPr/>
              <a:t>14</a:t>
            </a:fld>
            <a:endParaRPr lang="en-GB"/>
          </a:p>
        </p:txBody>
      </p:sp>
      <p:sp>
        <p:nvSpPr>
          <p:cNvPr id="8" name="Footer Placeholder 7">
            <a:extLst>
              <a:ext uri="{FF2B5EF4-FFF2-40B4-BE49-F238E27FC236}">
                <a16:creationId xmlns:a16="http://schemas.microsoft.com/office/drawing/2014/main" id="{A6324213-225F-2052-2C67-DD1D87FE32B0}"/>
              </a:ext>
            </a:extLst>
          </p:cNvPr>
          <p:cNvSpPr>
            <a:spLocks noGrp="1"/>
          </p:cNvSpPr>
          <p:nvPr>
            <p:ph type="ftr" sz="quarter" idx="11"/>
          </p:nvPr>
        </p:nvSpPr>
        <p:spPr/>
        <p:txBody>
          <a:bodyPr/>
          <a:lstStyle/>
          <a:p>
            <a:r>
              <a:rPr lang="en-GB" dirty="0"/>
              <a:t>   </a:t>
            </a:r>
          </a:p>
        </p:txBody>
      </p:sp>
      <p:pic>
        <p:nvPicPr>
          <p:cNvPr id="10" name="Picture 9" descr="A group of people looking at a document&#10;&#10;Description automatically generated">
            <a:extLst>
              <a:ext uri="{FF2B5EF4-FFF2-40B4-BE49-F238E27FC236}">
                <a16:creationId xmlns:a16="http://schemas.microsoft.com/office/drawing/2014/main" id="{E5F5566E-647D-CEEB-62EB-DE5BFA1C82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731"/>
          <a:stretch/>
        </p:blipFill>
        <p:spPr>
          <a:xfrm>
            <a:off x="412955" y="1339804"/>
            <a:ext cx="4013837" cy="5029067"/>
          </a:xfrm>
          <a:prstGeom prst="rect">
            <a:avLst/>
          </a:prstGeom>
        </p:spPr>
      </p:pic>
      <p:pic>
        <p:nvPicPr>
          <p:cNvPr id="12" name="Picture 11" descr="A person in a blue scrubs with a stethoscope around her neck&#10;&#10;Description automatically generated">
            <a:extLst>
              <a:ext uri="{FF2B5EF4-FFF2-40B4-BE49-F238E27FC236}">
                <a16:creationId xmlns:a16="http://schemas.microsoft.com/office/drawing/2014/main" id="{06801F05-AE70-088D-CBE7-BAE098684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9852" y="1339804"/>
            <a:ext cx="3590754" cy="5029066"/>
          </a:xfrm>
          <a:prstGeom prst="rect">
            <a:avLst/>
          </a:prstGeom>
        </p:spPr>
      </p:pic>
      <p:sp>
        <p:nvSpPr>
          <p:cNvPr id="14" name="Content Placeholder 3">
            <a:extLst>
              <a:ext uri="{FF2B5EF4-FFF2-40B4-BE49-F238E27FC236}">
                <a16:creationId xmlns:a16="http://schemas.microsoft.com/office/drawing/2014/main" id="{BCF81BDA-2DD0-1217-D579-5D8970151898}"/>
              </a:ext>
            </a:extLst>
          </p:cNvPr>
          <p:cNvSpPr>
            <a:spLocks noGrp="1"/>
          </p:cNvSpPr>
          <p:nvPr>
            <p:ph sz="half" idx="2"/>
          </p:nvPr>
        </p:nvSpPr>
        <p:spPr>
          <a:xfrm>
            <a:off x="8395034" y="1339804"/>
            <a:ext cx="3187366" cy="5259388"/>
          </a:xfrm>
        </p:spPr>
        <p:txBody>
          <a:bodyPr>
            <a:normAutofit/>
          </a:bodyPr>
          <a:lstStyle/>
          <a:p>
            <a:pPr marL="0" indent="0" fontAlgn="base">
              <a:buNone/>
            </a:pPr>
            <a:r>
              <a:rPr lang="en-GB" sz="2000" b="1" dirty="0">
                <a:solidFill>
                  <a:schemeClr val="tx2"/>
                </a:solidFill>
                <a:latin typeface="+mn-lt"/>
              </a:rPr>
              <a:t>Join us as a member</a:t>
            </a:r>
          </a:p>
          <a:p>
            <a:pPr fontAlgn="base"/>
            <a:r>
              <a:rPr lang="en-GB" sz="2000" dirty="0">
                <a:latin typeface="+mn-lt"/>
              </a:rPr>
              <a:t>Free membership</a:t>
            </a:r>
          </a:p>
          <a:p>
            <a:pPr fontAlgn="base"/>
            <a:r>
              <a:rPr lang="en-GB" sz="2000" dirty="0">
                <a:latin typeface="+mn-lt"/>
              </a:rPr>
              <a:t>NHS Discounts</a:t>
            </a:r>
          </a:p>
          <a:p>
            <a:pPr fontAlgn="base"/>
            <a:r>
              <a:rPr lang="en-GB" sz="2000" dirty="0">
                <a:latin typeface="+mn-lt"/>
              </a:rPr>
              <a:t>Member’s newsletter </a:t>
            </a:r>
          </a:p>
          <a:p>
            <a:pPr marL="0" indent="0" fontAlgn="base">
              <a:buNone/>
            </a:pPr>
            <a:endParaRPr lang="en-GB" sz="2000" dirty="0">
              <a:solidFill>
                <a:srgbClr val="1F497D"/>
              </a:solidFill>
              <a:latin typeface="+mn-lt"/>
            </a:endParaRPr>
          </a:p>
          <a:p>
            <a:pPr marL="0" indent="0" fontAlgn="base">
              <a:buNone/>
            </a:pPr>
            <a:r>
              <a:rPr lang="en-GB" sz="2000" b="1" i="0" u="none" strike="noStrike" dirty="0">
                <a:solidFill>
                  <a:srgbClr val="1F497D"/>
                </a:solidFill>
                <a:effectLst/>
                <a:latin typeface="+mn-lt"/>
              </a:rPr>
              <a:t>Support our charity</a:t>
            </a:r>
          </a:p>
          <a:p>
            <a:pPr marL="0" indent="0" fontAlgn="base">
              <a:buNone/>
            </a:pPr>
            <a:r>
              <a:rPr lang="en-GB" sz="2000" b="0" i="1" u="none" strike="noStrike" dirty="0">
                <a:effectLst/>
                <a:latin typeface="+mn-lt"/>
              </a:rPr>
              <a:t>My University Hospitals Sussex charity </a:t>
            </a:r>
            <a:r>
              <a:rPr lang="en-GB" sz="2000" b="0" i="0" u="none" strike="noStrike" dirty="0">
                <a:effectLst/>
                <a:latin typeface="+mn-lt"/>
              </a:rPr>
              <a:t>launched to raise funding to support treatment, care and research that goes over and above core NHS funding that makes a real difference to patients and staff</a:t>
            </a:r>
          </a:p>
          <a:p>
            <a:pPr marL="0" indent="0" fontAlgn="base">
              <a:buNone/>
            </a:pPr>
            <a:endParaRPr lang="en-GB" sz="2000" b="0" i="0" u="none" strike="noStrike" dirty="0">
              <a:effectLst/>
              <a:latin typeface="+mn-lt"/>
            </a:endParaRPr>
          </a:p>
          <a:p>
            <a:pPr fontAlgn="base"/>
            <a:endParaRPr lang="en-GB" sz="1800" dirty="0">
              <a:solidFill>
                <a:srgbClr val="000000"/>
              </a:solidFill>
              <a:latin typeface="+mn-lt"/>
            </a:endParaRPr>
          </a:p>
          <a:p>
            <a:pPr marL="0" indent="0">
              <a:buNone/>
            </a:pPr>
            <a:endParaRPr lang="en-US" dirty="0"/>
          </a:p>
        </p:txBody>
      </p:sp>
    </p:spTree>
    <p:extLst>
      <p:ext uri="{BB962C8B-B14F-4D97-AF65-F5344CB8AC3E}">
        <p14:creationId xmlns:p14="http://schemas.microsoft.com/office/powerpoint/2010/main" val="224430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1C86-E431-5BC6-736D-8F67E879ED93}"/>
              </a:ext>
            </a:extLst>
          </p:cNvPr>
          <p:cNvSpPr>
            <a:spLocks noGrp="1"/>
          </p:cNvSpPr>
          <p:nvPr>
            <p:ph type="title"/>
          </p:nvPr>
        </p:nvSpPr>
        <p:spPr/>
        <p:txBody>
          <a:bodyPr/>
          <a:lstStyle/>
          <a:p>
            <a:r>
              <a:rPr lang="en-GB" dirty="0"/>
              <a:t>VIDEO – Review of the Year 2022/23</a:t>
            </a:r>
          </a:p>
        </p:txBody>
      </p:sp>
      <p:sp>
        <p:nvSpPr>
          <p:cNvPr id="3" name="Slide Number Placeholder 2">
            <a:extLst>
              <a:ext uri="{FF2B5EF4-FFF2-40B4-BE49-F238E27FC236}">
                <a16:creationId xmlns:a16="http://schemas.microsoft.com/office/drawing/2014/main" id="{A20601A4-15FF-81A7-0E7C-57B38CAD32BB}"/>
              </a:ext>
            </a:extLst>
          </p:cNvPr>
          <p:cNvSpPr>
            <a:spLocks noGrp="1"/>
          </p:cNvSpPr>
          <p:nvPr>
            <p:ph type="sldNum" sz="quarter" idx="12"/>
          </p:nvPr>
        </p:nvSpPr>
        <p:spPr/>
        <p:txBody>
          <a:bodyPr/>
          <a:lstStyle/>
          <a:p>
            <a:fld id="{3CBAF558-993E-F24D-8CA0-AE83BF0134CC}" type="slidenum">
              <a:rPr lang="en-GB" smtClean="0"/>
              <a:pPr/>
              <a:t>15</a:t>
            </a:fld>
            <a:endParaRPr lang="en-GB"/>
          </a:p>
        </p:txBody>
      </p:sp>
      <p:sp>
        <p:nvSpPr>
          <p:cNvPr id="4" name="Footer Placeholder 3">
            <a:extLst>
              <a:ext uri="{FF2B5EF4-FFF2-40B4-BE49-F238E27FC236}">
                <a16:creationId xmlns:a16="http://schemas.microsoft.com/office/drawing/2014/main" id="{DF367B1B-9C74-6E2F-AA1F-FFEEE988304C}"/>
              </a:ext>
            </a:extLst>
          </p:cNvPr>
          <p:cNvSpPr>
            <a:spLocks noGrp="1"/>
          </p:cNvSpPr>
          <p:nvPr>
            <p:ph type="ftr" sz="quarter" idx="11"/>
          </p:nvPr>
        </p:nvSpPr>
        <p:spPr/>
        <p:txBody>
          <a:bodyPr/>
          <a:lstStyle/>
          <a:p>
            <a:r>
              <a:rPr lang="en-GB" dirty="0"/>
              <a:t>   </a:t>
            </a:r>
          </a:p>
        </p:txBody>
      </p:sp>
      <p:pic>
        <p:nvPicPr>
          <p:cNvPr id="6" name="Picture 5" descr="A blue button with a white arrow&#10;&#10;Description automatically generated">
            <a:extLst>
              <a:ext uri="{FF2B5EF4-FFF2-40B4-BE49-F238E27FC236}">
                <a16:creationId xmlns:a16="http://schemas.microsoft.com/office/drawing/2014/main" id="{2DE36584-EB52-D57C-8E9D-5FA5EDA52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275" y="1279656"/>
            <a:ext cx="4848335" cy="4848335"/>
          </a:xfrm>
          <a:prstGeom prst="rect">
            <a:avLst/>
          </a:prstGeom>
        </p:spPr>
      </p:pic>
    </p:spTree>
    <p:extLst>
      <p:ext uri="{BB962C8B-B14F-4D97-AF65-F5344CB8AC3E}">
        <p14:creationId xmlns:p14="http://schemas.microsoft.com/office/powerpoint/2010/main" val="142650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A picture containing text&#10;&#10;Description automatically generated">
            <a:extLst>
              <a:ext uri="{FF2B5EF4-FFF2-40B4-BE49-F238E27FC236}">
                <a16:creationId xmlns:a16="http://schemas.microsoft.com/office/drawing/2014/main" id="{677D9F5D-377D-043A-4545-C090C9B79652}"/>
              </a:ext>
            </a:extLst>
          </p:cNvPr>
          <p:cNvPicPr>
            <a:picLocks noChangeAspect="1"/>
          </p:cNvPicPr>
          <p:nvPr/>
        </p:nvPicPr>
        <p:blipFill>
          <a:blip r:embed="rId2"/>
          <a:stretch>
            <a:fillRect/>
          </a:stretch>
        </p:blipFill>
        <p:spPr>
          <a:xfrm>
            <a:off x="448347" y="1025667"/>
            <a:ext cx="9565290" cy="538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a:extLst>
              <a:ext uri="{FF2B5EF4-FFF2-40B4-BE49-F238E27FC236}">
                <a16:creationId xmlns:a16="http://schemas.microsoft.com/office/drawing/2014/main" id="{990F83DC-2CE3-276C-A62F-E70B58A9BD66}"/>
              </a:ext>
            </a:extLst>
          </p:cNvPr>
          <p:cNvSpPr txBox="1">
            <a:spLocks/>
          </p:cNvSpPr>
          <p:nvPr/>
        </p:nvSpPr>
        <p:spPr>
          <a:xfrm>
            <a:off x="297031" y="287014"/>
            <a:ext cx="8100417" cy="67966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rgbClr val="003087"/>
                </a:solidFill>
                <a:latin typeface="Arial" panose="020B0604020202020204" pitchFamily="34" charset="0"/>
                <a:ea typeface="+mj-ea"/>
                <a:cs typeface="Arial" panose="020B0604020202020204" pitchFamily="34" charset="0"/>
              </a:defRPr>
            </a:lvl1pPr>
          </a:lstStyle>
          <a:p>
            <a:r>
              <a:rPr lang="en-GB" sz="3200">
                <a:latin typeface="Arial"/>
                <a:cs typeface="Arial"/>
              </a:rPr>
              <a:t>Any questions? </a:t>
            </a:r>
            <a:endParaRPr lang="en-US"/>
          </a:p>
        </p:txBody>
      </p:sp>
    </p:spTree>
    <p:extLst>
      <p:ext uri="{BB962C8B-B14F-4D97-AF65-F5344CB8AC3E}">
        <p14:creationId xmlns:p14="http://schemas.microsoft.com/office/powerpoint/2010/main" val="94250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colorful triangles">
            <a:extLst>
              <a:ext uri="{FF2B5EF4-FFF2-40B4-BE49-F238E27FC236}">
                <a16:creationId xmlns:a16="http://schemas.microsoft.com/office/drawing/2014/main" id="{66B4110B-1E18-F483-CA1A-86D3C3E5EA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a:noFill/>
        </p:spPr>
      </p:pic>
      <p:sp>
        <p:nvSpPr>
          <p:cNvPr id="2" name="Slide Number Placeholder 1" hidden="1">
            <a:extLst>
              <a:ext uri="{FF2B5EF4-FFF2-40B4-BE49-F238E27FC236}">
                <a16:creationId xmlns:a16="http://schemas.microsoft.com/office/drawing/2014/main" id="{FF2021A9-F7FF-DF9E-5EEB-330EAD9795B7}"/>
              </a:ext>
            </a:extLst>
          </p:cNvPr>
          <p:cNvSpPr>
            <a:spLocks noGrp="1"/>
          </p:cNvSpPr>
          <p:nvPr>
            <p:ph type="sldNum" sz="quarter" idx="12"/>
          </p:nvPr>
        </p:nvSpPr>
        <p:spPr/>
        <p:txBody>
          <a:bodyPr/>
          <a:lstStyle/>
          <a:p>
            <a:pPr>
              <a:spcAft>
                <a:spcPts val="600"/>
              </a:spcAft>
            </a:pPr>
            <a:fld id="{3CBAF558-993E-F24D-8CA0-AE83BF0134CC}" type="slidenum">
              <a:rPr lang="en-GB" smtClean="0"/>
              <a:pPr>
                <a:spcAft>
                  <a:spcPts val="600"/>
                </a:spcAft>
              </a:pPr>
              <a:t>17</a:t>
            </a:fld>
            <a:endParaRPr lang="en-GB"/>
          </a:p>
        </p:txBody>
      </p:sp>
    </p:spTree>
    <p:extLst>
      <p:ext uri="{BB962C8B-B14F-4D97-AF65-F5344CB8AC3E}">
        <p14:creationId xmlns:p14="http://schemas.microsoft.com/office/powerpoint/2010/main" val="209674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University Hospitals Sussex NHS Foundation Trust</a:t>
            </a:r>
          </a:p>
        </p:txBody>
      </p:sp>
      <p:sp>
        <p:nvSpPr>
          <p:cNvPr id="3" name="Subtitle 2"/>
          <p:cNvSpPr>
            <a:spLocks noGrp="1"/>
          </p:cNvSpPr>
          <p:nvPr>
            <p:ph type="subTitle" idx="1"/>
          </p:nvPr>
        </p:nvSpPr>
        <p:spPr/>
        <p:txBody>
          <a:bodyPr>
            <a:normAutofit fontScale="85000" lnSpcReduction="20000"/>
          </a:bodyPr>
          <a:lstStyle/>
          <a:p>
            <a:r>
              <a:rPr lang="en-GB" altLang="en-US" dirty="0">
                <a:cs typeface="Arial" charset="0"/>
              </a:rPr>
              <a:t>2022/23 Financial Report to </a:t>
            </a:r>
            <a:r>
              <a:rPr lang="en-GB" altLang="en-US">
                <a:cs typeface="Arial" charset="0"/>
              </a:rPr>
              <a:t>the AGM</a:t>
            </a:r>
          </a:p>
          <a:p>
            <a:endParaRPr lang="en-GB" altLang="en-US" dirty="0">
              <a:cs typeface="Arial" charset="0"/>
            </a:endParaRPr>
          </a:p>
          <a:p>
            <a:r>
              <a:rPr lang="en-GB" dirty="0"/>
              <a:t>Karen Geoghegan </a:t>
            </a:r>
          </a:p>
          <a:p>
            <a:r>
              <a:rPr lang="en-GB" dirty="0"/>
              <a:t>Chief Financial Officer</a:t>
            </a:r>
          </a:p>
        </p:txBody>
      </p:sp>
    </p:spTree>
    <p:extLst>
      <p:ext uri="{BB962C8B-B14F-4D97-AF65-F5344CB8AC3E}">
        <p14:creationId xmlns:p14="http://schemas.microsoft.com/office/powerpoint/2010/main" val="377397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F2A7-51E8-935B-919E-79C04D3A91CB}"/>
              </a:ext>
            </a:extLst>
          </p:cNvPr>
          <p:cNvSpPr>
            <a:spLocks noGrp="1"/>
          </p:cNvSpPr>
          <p:nvPr>
            <p:ph type="title"/>
          </p:nvPr>
        </p:nvSpPr>
        <p:spPr/>
        <p:txBody>
          <a:bodyPr>
            <a:normAutofit/>
          </a:bodyPr>
          <a:lstStyle/>
          <a:p>
            <a:r>
              <a:rPr lang="en-GB" sz="3200" b="1" dirty="0">
                <a:solidFill>
                  <a:srgbClr val="003087"/>
                </a:solidFill>
                <a:latin typeface="Arial" panose="020B0604020202020204" pitchFamily="34" charset="0"/>
                <a:ea typeface="+mj-ea"/>
                <a:cs typeface="Arial" panose="020B0604020202020204" pitchFamily="34" charset="0"/>
              </a:rPr>
              <a:t>Finance  - emerging from the Pandemic</a:t>
            </a:r>
            <a:endParaRPr lang="en-GB" sz="3200" dirty="0"/>
          </a:p>
        </p:txBody>
      </p:sp>
      <p:sp>
        <p:nvSpPr>
          <p:cNvPr id="3" name="Subtitle 2"/>
          <p:cNvSpPr>
            <a:spLocks noGrp="1"/>
          </p:cNvSpPr>
          <p:nvPr>
            <p:ph idx="1"/>
          </p:nvPr>
        </p:nvSpPr>
        <p:spPr/>
        <p:txBody>
          <a:bodyPr>
            <a:normAutofit/>
          </a:bodyPr>
          <a:lstStyle/>
          <a:p>
            <a:pPr marL="0" indent="0">
              <a:buNone/>
            </a:pPr>
            <a:r>
              <a:rPr lang="en-GB" sz="1600" dirty="0"/>
              <a:t>At the start of 2022/23, the Trust was beginning to come out of two of the most challenging years in the history of the NHS.</a:t>
            </a:r>
          </a:p>
          <a:p>
            <a:pPr marL="0" indent="0">
              <a:buNone/>
            </a:pPr>
            <a:endParaRPr lang="en-GB" sz="1600" dirty="0"/>
          </a:p>
          <a:p>
            <a:pPr marL="0" indent="0">
              <a:buNone/>
            </a:pPr>
            <a:endParaRPr lang="en-GB" sz="1600" dirty="0"/>
          </a:p>
          <a:p>
            <a:pPr lvl="7"/>
            <a:r>
              <a:rPr lang="en-GB" sz="1600" dirty="0"/>
              <a:t>The Covid-19 vaccine roll-out programme had been in operation for over a year but consequences of the virus still presenting significant operational challenges</a:t>
            </a:r>
          </a:p>
          <a:p>
            <a:pPr lvl="1">
              <a:buFont typeface="Arial" panose="020B0604020202020204" pitchFamily="34" charset="0"/>
              <a:buChar char="•"/>
            </a:pPr>
            <a:endParaRPr lang="en-GB" sz="1600" dirty="0"/>
          </a:p>
          <a:p>
            <a:pPr lvl="1">
              <a:buFont typeface="Arial" panose="020B0604020202020204" pitchFamily="34" charset="0"/>
              <a:buChar char="•"/>
            </a:pPr>
            <a:endParaRPr lang="en-GB" sz="1600" dirty="0"/>
          </a:p>
          <a:p>
            <a:pPr marL="457200" lvl="1" indent="0">
              <a:buNone/>
            </a:pPr>
            <a:endParaRPr lang="en-GB" sz="1600" dirty="0"/>
          </a:p>
          <a:p>
            <a:r>
              <a:rPr lang="en-GB" sz="1600" dirty="0"/>
              <a:t>It was clear that Covid -19 prevalence, would be something we would need to monitor and flexing our responses to the emergence of new variants was rapidly becoming a routine process.</a:t>
            </a:r>
          </a:p>
          <a:p>
            <a:endParaRPr lang="en-GB" sz="1600" dirty="0"/>
          </a:p>
          <a:p>
            <a:r>
              <a:rPr lang="en-GB" sz="1600" dirty="0"/>
              <a:t>Thoughts turned more firmly to restoring services, which led to a </a:t>
            </a:r>
            <a:br>
              <a:rPr lang="en-GB" sz="1600" dirty="0"/>
            </a:br>
            <a:r>
              <a:rPr lang="en-GB" sz="1600" dirty="0"/>
              <a:t>requirement for clarity and certainty of approach, namely through making </a:t>
            </a:r>
            <a:br>
              <a:rPr lang="en-GB" sz="1600" dirty="0"/>
            </a:br>
            <a:r>
              <a:rPr lang="en-GB" sz="1600" dirty="0"/>
              <a:t>inroads to returning to pre-pandemic priorities and financial arrangements.</a:t>
            </a:r>
          </a:p>
          <a:p>
            <a:pPr marL="0" indent="0">
              <a:buNone/>
            </a:pPr>
            <a:endParaRPr lang="en-GB" sz="1700" dirty="0"/>
          </a:p>
          <a:p>
            <a:pPr marL="0" indent="0">
              <a:buNone/>
            </a:pPr>
            <a:endParaRPr lang="en-GB" sz="1800" dirty="0"/>
          </a:p>
        </p:txBody>
      </p:sp>
      <p:sp>
        <p:nvSpPr>
          <p:cNvPr id="7" name="Footer Placeholder 6">
            <a:extLst>
              <a:ext uri="{FF2B5EF4-FFF2-40B4-BE49-F238E27FC236}">
                <a16:creationId xmlns:a16="http://schemas.microsoft.com/office/drawing/2014/main" id="{179F6317-2050-0C4E-8868-C80E4EBAB414}"/>
              </a:ext>
            </a:extLst>
          </p:cNvPr>
          <p:cNvSpPr>
            <a:spLocks noGrp="1"/>
          </p:cNvSpPr>
          <p:nvPr>
            <p:ph type="ftr" sz="quarter" idx="11"/>
          </p:nvPr>
        </p:nvSpPr>
        <p:spPr/>
        <p:txBody>
          <a:bodyPr/>
          <a:lstStyle/>
          <a:p>
            <a:r>
              <a:rPr lang="en-GB" altLang="en-US" dirty="0">
                <a:cs typeface="Arial" charset="0"/>
              </a:rPr>
              <a:t>2022/23 Financial Report to the AGM</a:t>
            </a:r>
          </a:p>
          <a:p>
            <a:endParaRPr lang="en-GB"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19</a:t>
            </a:fld>
            <a:endParaRPr lang="en-GB" dirty="0"/>
          </a:p>
        </p:txBody>
      </p:sp>
      <p:pic>
        <p:nvPicPr>
          <p:cNvPr id="10" name="Picture 9" descr="A blue heart with white text painted on the side of a building">
            <a:extLst>
              <a:ext uri="{FF2B5EF4-FFF2-40B4-BE49-F238E27FC236}">
                <a16:creationId xmlns:a16="http://schemas.microsoft.com/office/drawing/2014/main" id="{6C302A7F-5E87-E51E-6CBB-E52E616F84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94467" y="4670068"/>
            <a:ext cx="2572072" cy="1716433"/>
          </a:xfrm>
          <a:prstGeom prst="rect">
            <a:avLst/>
          </a:prstGeom>
        </p:spPr>
      </p:pic>
      <p:pic>
        <p:nvPicPr>
          <p:cNvPr id="21" name="Picture 20" descr="Close-up of a syringe being injected into a vial">
            <a:extLst>
              <a:ext uri="{FF2B5EF4-FFF2-40B4-BE49-F238E27FC236}">
                <a16:creationId xmlns:a16="http://schemas.microsoft.com/office/drawing/2014/main" id="{0134EDA2-2021-9342-F9BF-2143B8A8A34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0170" y="2172634"/>
            <a:ext cx="2275297" cy="1584176"/>
          </a:xfrm>
          <a:prstGeom prst="rect">
            <a:avLst/>
          </a:prstGeom>
        </p:spPr>
      </p:pic>
    </p:spTree>
    <p:extLst>
      <p:ext uri="{BB962C8B-B14F-4D97-AF65-F5344CB8AC3E}">
        <p14:creationId xmlns:p14="http://schemas.microsoft.com/office/powerpoint/2010/main" val="26050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425" y="2469309"/>
            <a:ext cx="11276874" cy="1102519"/>
          </a:xfrm>
        </p:spPr>
        <p:txBody>
          <a:bodyPr>
            <a:normAutofit/>
          </a:bodyPr>
          <a:lstStyle/>
          <a:p>
            <a:r>
              <a:rPr lang="en-GB">
                <a:latin typeface="Arial"/>
                <a:cs typeface="Arial"/>
              </a:rPr>
              <a:t>AGM 2023 – Review of the Year</a:t>
            </a:r>
            <a:endParaRPr lang="en-GB" b="0"/>
          </a:p>
        </p:txBody>
      </p:sp>
      <p:sp>
        <p:nvSpPr>
          <p:cNvPr id="3" name="Subtitle 2"/>
          <p:cNvSpPr>
            <a:spLocks noGrp="1"/>
          </p:cNvSpPr>
          <p:nvPr>
            <p:ph type="subTitle" idx="1"/>
          </p:nvPr>
        </p:nvSpPr>
        <p:spPr>
          <a:xfrm>
            <a:off x="1114425" y="3364832"/>
            <a:ext cx="10335619" cy="1314450"/>
          </a:xfrm>
        </p:spPr>
        <p:txBody>
          <a:bodyPr vert="horz" lIns="68580" tIns="34290" rIns="68580" bIns="34290" rtlCol="0" anchor="t">
            <a:normAutofit/>
          </a:bodyPr>
          <a:lstStyle/>
          <a:p>
            <a:r>
              <a:rPr lang="en-GB">
                <a:latin typeface="Arial"/>
                <a:cs typeface="Arial"/>
              </a:rPr>
              <a:t>Dr George Findlay | Chief Executive Officer </a:t>
            </a:r>
            <a:endParaRPr lang="en-GB"/>
          </a:p>
        </p:txBody>
      </p:sp>
    </p:spTree>
    <p:extLst>
      <p:ext uri="{BB962C8B-B14F-4D97-AF65-F5344CB8AC3E}">
        <p14:creationId xmlns:p14="http://schemas.microsoft.com/office/powerpoint/2010/main" val="87203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878E-FDDE-26B2-753F-A9ED23284AB8}"/>
              </a:ext>
            </a:extLst>
          </p:cNvPr>
          <p:cNvSpPr>
            <a:spLocks noGrp="1"/>
          </p:cNvSpPr>
          <p:nvPr>
            <p:ph type="title"/>
          </p:nvPr>
        </p:nvSpPr>
        <p:spPr>
          <a:xfrm>
            <a:off x="325821" y="285244"/>
            <a:ext cx="10972800" cy="1143000"/>
          </a:xfrm>
        </p:spPr>
        <p:txBody>
          <a:bodyPr>
            <a:normAutofit/>
          </a:bodyPr>
          <a:lstStyle/>
          <a:p>
            <a:r>
              <a:rPr lang="en-GB" sz="4000" b="1" dirty="0">
                <a:solidFill>
                  <a:srgbClr val="003087"/>
                </a:solidFill>
                <a:latin typeface="Arial" panose="020B0604020202020204" pitchFamily="34" charset="0"/>
                <a:ea typeface="+mj-ea"/>
                <a:cs typeface="Arial" panose="020B0604020202020204" pitchFamily="34" charset="0"/>
              </a:rPr>
              <a:t>Another new Financial Framework ….. </a:t>
            </a:r>
            <a:endParaRPr lang="en-GB" dirty="0"/>
          </a:p>
        </p:txBody>
      </p:sp>
      <p:sp>
        <p:nvSpPr>
          <p:cNvPr id="3" name="Subtitle 2"/>
          <p:cNvSpPr>
            <a:spLocks noGrp="1"/>
          </p:cNvSpPr>
          <p:nvPr>
            <p:ph idx="1"/>
          </p:nvPr>
        </p:nvSpPr>
        <p:spPr/>
        <p:txBody>
          <a:bodyPr>
            <a:normAutofit/>
          </a:bodyPr>
          <a:lstStyle/>
          <a:p>
            <a:r>
              <a:rPr lang="en-GB" sz="1500" dirty="0"/>
              <a:t>The NHS moved beyond the initial immediate response and        </a:t>
            </a:r>
          </a:p>
          <a:p>
            <a:pPr marL="0" indent="0">
              <a:buNone/>
            </a:pPr>
            <a:r>
              <a:rPr lang="en-GB" sz="1500" dirty="0"/>
              <a:t>      emergency payment arrangements ceased. The transition back </a:t>
            </a:r>
          </a:p>
          <a:p>
            <a:pPr marL="0" indent="0">
              <a:buNone/>
            </a:pPr>
            <a:r>
              <a:rPr lang="en-GB" sz="1500" dirty="0"/>
              <a:t>      towards local contracts under the National  Tariff Payment </a:t>
            </a:r>
          </a:p>
          <a:p>
            <a:pPr marL="0" indent="0">
              <a:buNone/>
            </a:pPr>
            <a:r>
              <a:rPr lang="en-GB" sz="1500" dirty="0"/>
              <a:t>      System began. </a:t>
            </a:r>
          </a:p>
          <a:p>
            <a:endParaRPr lang="en-GB" sz="1500" dirty="0"/>
          </a:p>
          <a:p>
            <a:r>
              <a:rPr lang="en-GB" sz="1500" dirty="0"/>
              <a:t>For 2022/23, a simplified payments system remained in place ensuring that </a:t>
            </a:r>
            <a:br>
              <a:rPr lang="en-GB" sz="1500" dirty="0"/>
            </a:br>
            <a:r>
              <a:rPr lang="en-GB" sz="1500" dirty="0"/>
              <a:t>resources could be optimally focused on operational priorities. </a:t>
            </a:r>
          </a:p>
          <a:p>
            <a:endParaRPr lang="en-GB" sz="1500" dirty="0"/>
          </a:p>
          <a:p>
            <a:r>
              <a:rPr lang="en-GB" sz="1500" dirty="0">
                <a:latin typeface="+mn-lt"/>
              </a:rPr>
              <a:t>Fixed funding envelopes were revised and supplemented with additional funds for maternity services and growth, alongside funding for excess inflation costs.</a:t>
            </a:r>
          </a:p>
          <a:p>
            <a:endParaRPr lang="en-GB" sz="1500" dirty="0">
              <a:latin typeface="+mn-lt"/>
            </a:endParaRPr>
          </a:p>
          <a:p>
            <a:r>
              <a:rPr lang="en-GB" sz="1500" dirty="0">
                <a:latin typeface="+mn-lt"/>
              </a:rPr>
              <a:t>With a return towards pre-pandemic financial planning, efficiency requirements </a:t>
            </a:r>
          </a:p>
          <a:p>
            <a:pPr marL="0" indent="0">
              <a:buNone/>
            </a:pPr>
            <a:r>
              <a:rPr lang="en-GB" sz="1500" dirty="0">
                <a:latin typeface="+mn-lt"/>
              </a:rPr>
              <a:t>     were a national requirement and COVID funding was reduced by 57% (£22m). </a:t>
            </a:r>
          </a:p>
          <a:p>
            <a:endParaRPr lang="en-GB" sz="1500" dirty="0">
              <a:latin typeface="+mn-lt"/>
            </a:endParaRPr>
          </a:p>
          <a:p>
            <a:pPr lvl="5"/>
            <a:r>
              <a:rPr lang="en-GB" sz="1500" dirty="0"/>
              <a:t>The Trust’s Efficiency requirement was £47.7m (3.7%)</a:t>
            </a:r>
          </a:p>
          <a:p>
            <a:pPr marL="0" indent="0">
              <a:buNone/>
            </a:pPr>
            <a:endParaRPr lang="en-GB" sz="2000" dirty="0"/>
          </a:p>
          <a:p>
            <a:pPr marL="0" indent="0">
              <a:buNone/>
            </a:pPr>
            <a:endParaRPr lang="en-GB" sz="1800" dirty="0"/>
          </a:p>
        </p:txBody>
      </p:sp>
      <p:sp>
        <p:nvSpPr>
          <p:cNvPr id="7" name="Footer Placeholder 6">
            <a:extLst>
              <a:ext uri="{FF2B5EF4-FFF2-40B4-BE49-F238E27FC236}">
                <a16:creationId xmlns:a16="http://schemas.microsoft.com/office/drawing/2014/main" id="{179F6317-2050-0C4E-8868-C80E4EBAB414}"/>
              </a:ext>
            </a:extLst>
          </p:cNvPr>
          <p:cNvSpPr>
            <a:spLocks noGrp="1"/>
          </p:cNvSpPr>
          <p:nvPr>
            <p:ph type="ftr" sz="quarter" idx="11"/>
          </p:nvPr>
        </p:nvSpPr>
        <p:spPr/>
        <p:txBody>
          <a:bodyPr/>
          <a:lstStyle/>
          <a:p>
            <a:r>
              <a:rPr lang="en-GB" altLang="en-US" dirty="0">
                <a:cs typeface="Arial" charset="0"/>
              </a:rPr>
              <a:t>2022/23 Financial Report to the AGM</a:t>
            </a:r>
          </a:p>
          <a:p>
            <a:endParaRPr lang="en-GB"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20</a:t>
            </a:fld>
            <a:endParaRPr lang="en-GB" dirty="0"/>
          </a:p>
        </p:txBody>
      </p:sp>
      <p:pic>
        <p:nvPicPr>
          <p:cNvPr id="10" name="Picture 9" descr="A hand putting a coin into a red coin box">
            <a:extLst>
              <a:ext uri="{FF2B5EF4-FFF2-40B4-BE49-F238E27FC236}">
                <a16:creationId xmlns:a16="http://schemas.microsoft.com/office/drawing/2014/main" id="{C21EF256-524A-E79F-A738-FD08C5C788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6588" y="1600203"/>
            <a:ext cx="2517339" cy="1674030"/>
          </a:xfrm>
          <a:prstGeom prst="rect">
            <a:avLst/>
          </a:prstGeom>
        </p:spPr>
      </p:pic>
      <p:pic>
        <p:nvPicPr>
          <p:cNvPr id="29" name="Picture 28" descr="A clamp with a red word in it">
            <a:extLst>
              <a:ext uri="{FF2B5EF4-FFF2-40B4-BE49-F238E27FC236}">
                <a16:creationId xmlns:a16="http://schemas.microsoft.com/office/drawing/2014/main" id="{5BE0096E-87C5-8465-8BB4-5E22433C10F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1972" y="5257797"/>
            <a:ext cx="2153727" cy="1244308"/>
          </a:xfrm>
          <a:prstGeom prst="rect">
            <a:avLst/>
          </a:prstGeom>
        </p:spPr>
      </p:pic>
      <p:pic>
        <p:nvPicPr>
          <p:cNvPr id="35" name="Picture 34" descr="A notepad and pen next to a computer&#10;&#10;Description automatically generated">
            <a:extLst>
              <a:ext uri="{FF2B5EF4-FFF2-40B4-BE49-F238E27FC236}">
                <a16:creationId xmlns:a16="http://schemas.microsoft.com/office/drawing/2014/main" id="{33E763D0-33A9-DBDA-95E0-9757FA4DF72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892422" y="4893278"/>
            <a:ext cx="1849333" cy="1232888"/>
          </a:xfrm>
          <a:prstGeom prst="rect">
            <a:avLst/>
          </a:prstGeom>
        </p:spPr>
      </p:pic>
    </p:spTree>
    <p:extLst>
      <p:ext uri="{BB962C8B-B14F-4D97-AF65-F5344CB8AC3E}">
        <p14:creationId xmlns:p14="http://schemas.microsoft.com/office/powerpoint/2010/main" val="154927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5473-90F8-514B-081C-2171DC44A744}"/>
              </a:ext>
            </a:extLst>
          </p:cNvPr>
          <p:cNvSpPr>
            <a:spLocks noGrp="1"/>
          </p:cNvSpPr>
          <p:nvPr>
            <p:ph type="title"/>
          </p:nvPr>
        </p:nvSpPr>
        <p:spPr/>
        <p:txBody>
          <a:bodyPr>
            <a:normAutofit/>
          </a:bodyPr>
          <a:lstStyle/>
          <a:p>
            <a:r>
              <a:rPr lang="en-GB" sz="4000" b="1" dirty="0">
                <a:solidFill>
                  <a:srgbClr val="003087"/>
                </a:solidFill>
                <a:latin typeface="Arial" panose="020B0604020202020204" pitchFamily="34" charset="0"/>
                <a:ea typeface="+mj-ea"/>
                <a:cs typeface="Arial" panose="020B0604020202020204" pitchFamily="34" charset="0"/>
              </a:rPr>
              <a:t>Finance 2022/23 – The challenge</a:t>
            </a:r>
            <a:endParaRPr lang="en-GB" dirty="0"/>
          </a:p>
        </p:txBody>
      </p:sp>
      <p:sp>
        <p:nvSpPr>
          <p:cNvPr id="3" name="Subtitle 2"/>
          <p:cNvSpPr>
            <a:spLocks noGrp="1"/>
          </p:cNvSpPr>
          <p:nvPr>
            <p:ph idx="1"/>
          </p:nvPr>
        </p:nvSpPr>
        <p:spPr>
          <a:xfrm>
            <a:off x="609600" y="1400220"/>
            <a:ext cx="10972800" cy="4525963"/>
          </a:xfrm>
        </p:spPr>
        <p:txBody>
          <a:bodyPr>
            <a:noAutofit/>
          </a:bodyPr>
          <a:lstStyle/>
          <a:p>
            <a:pPr marL="114300" indent="0">
              <a:buNone/>
            </a:pPr>
            <a:r>
              <a:rPr lang="en-GB" sz="1200" dirty="0">
                <a:latin typeface="+mn-lt"/>
              </a:rPr>
              <a:t>Entering 2022/23 the Trust’s financial plans reflected: </a:t>
            </a:r>
          </a:p>
          <a:p>
            <a:pPr marL="114300" indent="0">
              <a:buNone/>
            </a:pPr>
            <a:endParaRPr lang="en-GB" sz="1200" dirty="0">
              <a:latin typeface="+mn-lt"/>
            </a:endParaRPr>
          </a:p>
          <a:p>
            <a:pPr lvl="2"/>
            <a:r>
              <a:rPr lang="en-GB" sz="1200" dirty="0">
                <a:latin typeface="+mn-lt"/>
              </a:rPr>
              <a:t>High inflation costs, </a:t>
            </a:r>
          </a:p>
          <a:p>
            <a:pPr lvl="2"/>
            <a:r>
              <a:rPr lang="en-GB" sz="1200" dirty="0">
                <a:latin typeface="+mn-lt"/>
              </a:rPr>
              <a:t>Increased efficiency requirements, </a:t>
            </a:r>
          </a:p>
          <a:p>
            <a:pPr lvl="2"/>
            <a:r>
              <a:rPr lang="en-GB" sz="1200" dirty="0">
                <a:latin typeface="+mn-lt"/>
              </a:rPr>
              <a:t>Reduced COVID funding, </a:t>
            </a:r>
          </a:p>
          <a:p>
            <a:pPr lvl="2"/>
            <a:r>
              <a:rPr lang="en-GB" sz="1200" dirty="0">
                <a:latin typeface="+mn-lt"/>
              </a:rPr>
              <a:t>High vacancy levels,</a:t>
            </a:r>
          </a:p>
          <a:p>
            <a:pPr lvl="2"/>
            <a:r>
              <a:rPr lang="en-GB" sz="1200" dirty="0">
                <a:latin typeface="+mn-lt"/>
              </a:rPr>
              <a:t>Uncertainty of COVID - 19 transmission and prevalence,</a:t>
            </a:r>
          </a:p>
          <a:p>
            <a:pPr lvl="2"/>
            <a:r>
              <a:rPr lang="en-GB" sz="1200" dirty="0">
                <a:latin typeface="+mn-lt"/>
              </a:rPr>
              <a:t>Increased reliance on agency and locum staff.</a:t>
            </a:r>
          </a:p>
          <a:p>
            <a:pPr marL="114300" indent="0">
              <a:buNone/>
            </a:pPr>
            <a:endParaRPr lang="en-GB" sz="1200" dirty="0">
              <a:latin typeface="+mn-lt"/>
            </a:endParaRPr>
          </a:p>
          <a:p>
            <a:pPr marL="114300" indent="0">
              <a:buNone/>
            </a:pPr>
            <a:r>
              <a:rPr lang="en-GB" sz="1200" dirty="0">
                <a:latin typeface="+mn-lt"/>
              </a:rPr>
              <a:t>Operational and Financial Planning guidance set out the intentions for the year ahead.</a:t>
            </a:r>
          </a:p>
          <a:p>
            <a:pPr marL="114300" indent="0">
              <a:buNone/>
            </a:pPr>
            <a:endParaRPr lang="en-GB" sz="1200" dirty="0">
              <a:latin typeface="+mn-lt"/>
            </a:endParaRPr>
          </a:p>
          <a:p>
            <a:pPr marL="114300" indent="0">
              <a:buNone/>
            </a:pPr>
            <a:r>
              <a:rPr lang="en-GB" sz="1200" dirty="0">
                <a:latin typeface="+mn-lt"/>
              </a:rPr>
              <a:t>In 2022/23 Trust responded to the challenges of restoring services, meeting the new care demands and reducing treatment backlogs that are a direct consequence of the pandemic, through:</a:t>
            </a:r>
          </a:p>
          <a:p>
            <a:endParaRPr lang="en-GB" sz="1200" dirty="0">
              <a:latin typeface="+mn-lt"/>
            </a:endParaRPr>
          </a:p>
          <a:p>
            <a:pPr lvl="1">
              <a:buFont typeface="Wingdings" panose="05000000000000000000" pitchFamily="2" charset="2"/>
              <a:buChar char="Ø"/>
            </a:pPr>
            <a:r>
              <a:rPr lang="en-GB" sz="1200" dirty="0">
                <a:latin typeface="+mn-lt"/>
              </a:rPr>
              <a:t>Accelerating plans to grow the substantive workforce and work differently - focussing on the health, wellbeing and safety of our staff,</a:t>
            </a:r>
          </a:p>
          <a:p>
            <a:pPr lvl="1">
              <a:buFont typeface="Wingdings" panose="05000000000000000000" pitchFamily="2" charset="2"/>
              <a:buChar char="Ø"/>
            </a:pPr>
            <a:r>
              <a:rPr lang="en-GB" sz="1200" dirty="0">
                <a:latin typeface="+mn-lt"/>
              </a:rPr>
              <a:t>Learning from Pandemic ways of working to exploit the full potential of digital technologies,</a:t>
            </a:r>
          </a:p>
          <a:p>
            <a:pPr lvl="1">
              <a:buFont typeface="Wingdings" panose="05000000000000000000" pitchFamily="2" charset="2"/>
              <a:buChar char="Ø"/>
            </a:pPr>
            <a:r>
              <a:rPr lang="en-GB" sz="1200" dirty="0">
                <a:latin typeface="+mn-lt"/>
              </a:rPr>
              <a:t>Working in partnership as Systems to make the most effective use of the resources available, to get above pre-pandemic levels of productivity.</a:t>
            </a:r>
          </a:p>
          <a:p>
            <a:pPr lvl="1">
              <a:buFont typeface="Wingdings" panose="05000000000000000000" pitchFamily="2" charset="2"/>
              <a:buChar char="Ø"/>
            </a:pPr>
            <a:r>
              <a:rPr lang="en-GB" sz="1200" dirty="0">
                <a:latin typeface="+mn-lt"/>
              </a:rPr>
              <a:t>Increase capacity and invest in our buildings and equipment to support staff to deliver safe, effective and efficient care.</a:t>
            </a:r>
          </a:p>
          <a:p>
            <a:pPr lvl="1">
              <a:buFont typeface="Wingdings" panose="05000000000000000000" pitchFamily="2" charset="2"/>
              <a:buChar char="Ø"/>
            </a:pPr>
            <a:endParaRPr lang="en-GB" sz="1200" dirty="0">
              <a:latin typeface="+mn-lt"/>
            </a:endParaRPr>
          </a:p>
          <a:p>
            <a:pPr marL="457200" lvl="1" indent="0">
              <a:buNone/>
            </a:pPr>
            <a:r>
              <a:rPr lang="en-GB" sz="1200" dirty="0">
                <a:latin typeface="+mn-lt"/>
              </a:rPr>
              <a:t>Balancing these “asks” amid operational pressures, exacerbated by Industrial action, and the constrained financial envelope available, set the backdrop for the 2022/23 financial year.</a:t>
            </a:r>
          </a:p>
        </p:txBody>
      </p:sp>
      <p:sp>
        <p:nvSpPr>
          <p:cNvPr id="7" name="Footer Placeholder 6">
            <a:extLst>
              <a:ext uri="{FF2B5EF4-FFF2-40B4-BE49-F238E27FC236}">
                <a16:creationId xmlns:a16="http://schemas.microsoft.com/office/drawing/2014/main" id="{179F6317-2050-0C4E-8868-C80E4EBAB414}"/>
              </a:ext>
            </a:extLst>
          </p:cNvPr>
          <p:cNvSpPr>
            <a:spLocks noGrp="1"/>
          </p:cNvSpPr>
          <p:nvPr>
            <p:ph type="ftr" sz="quarter" idx="11"/>
          </p:nvPr>
        </p:nvSpPr>
        <p:spPr/>
        <p:txBody>
          <a:bodyPr/>
          <a:lstStyle/>
          <a:p>
            <a:r>
              <a:rPr lang="en-GB" altLang="en-US" dirty="0">
                <a:cs typeface="Arial" charset="0"/>
              </a:rPr>
              <a:t>2022/23 Financial Report to the AGM</a:t>
            </a:r>
          </a:p>
          <a:p>
            <a:endParaRPr lang="en-GB"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21</a:t>
            </a:fld>
            <a:endParaRPr lang="en-GB" dirty="0"/>
          </a:p>
        </p:txBody>
      </p:sp>
      <p:pic>
        <p:nvPicPr>
          <p:cNvPr id="5" name="Picture 4" descr="A person juggling balls on a unicycle">
            <a:extLst>
              <a:ext uri="{FF2B5EF4-FFF2-40B4-BE49-F238E27FC236}">
                <a16:creationId xmlns:a16="http://schemas.microsoft.com/office/drawing/2014/main" id="{B0070AC5-73E0-B5FC-34BF-9ABD374630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3588" y="1553498"/>
            <a:ext cx="2697777" cy="1977978"/>
          </a:xfrm>
          <a:prstGeom prst="rect">
            <a:avLst/>
          </a:prstGeom>
        </p:spPr>
      </p:pic>
      <p:sp>
        <p:nvSpPr>
          <p:cNvPr id="16" name="TextBox 15">
            <a:extLst>
              <a:ext uri="{FF2B5EF4-FFF2-40B4-BE49-F238E27FC236}">
                <a16:creationId xmlns:a16="http://schemas.microsoft.com/office/drawing/2014/main" id="{BA665263-01AD-8C37-AD4B-C2FE614E14F1}"/>
              </a:ext>
            </a:extLst>
          </p:cNvPr>
          <p:cNvSpPr txBox="1"/>
          <p:nvPr/>
        </p:nvSpPr>
        <p:spPr>
          <a:xfrm>
            <a:off x="2639616" y="5996913"/>
            <a:ext cx="6138996" cy="369332"/>
          </a:xfrm>
          <a:prstGeom prst="rect">
            <a:avLst/>
          </a:prstGeom>
          <a:noFill/>
        </p:spPr>
        <p:txBody>
          <a:bodyPr wrap="square" rtlCol="0">
            <a:spAutoFit/>
          </a:bodyPr>
          <a:lstStyle/>
          <a:p>
            <a:r>
              <a:rPr lang="en-GB" sz="1800" b="1" dirty="0">
                <a:solidFill>
                  <a:srgbClr val="005EB8"/>
                </a:solidFill>
              </a:rPr>
              <a:t>This was also only our second year as a merged Trust!</a:t>
            </a:r>
          </a:p>
        </p:txBody>
      </p:sp>
    </p:spTree>
    <p:extLst>
      <p:ext uri="{BB962C8B-B14F-4D97-AF65-F5344CB8AC3E}">
        <p14:creationId xmlns:p14="http://schemas.microsoft.com/office/powerpoint/2010/main" val="408347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F62309-6EDC-4EF6-800C-2284E2148B74}"/>
              </a:ext>
            </a:extLst>
          </p:cNvPr>
          <p:cNvSpPr>
            <a:spLocks noGrp="1"/>
          </p:cNvSpPr>
          <p:nvPr>
            <p:ph type="title"/>
          </p:nvPr>
        </p:nvSpPr>
        <p:spPr/>
        <p:txBody>
          <a:bodyPr>
            <a:normAutofit/>
          </a:bodyPr>
          <a:lstStyle/>
          <a:p>
            <a:r>
              <a:rPr lang="en-GB" sz="3200" dirty="0">
                <a:solidFill>
                  <a:srgbClr val="002060"/>
                </a:solidFill>
              </a:rPr>
              <a:t>Achievements 22/23</a:t>
            </a:r>
          </a:p>
        </p:txBody>
      </p:sp>
      <p:sp>
        <p:nvSpPr>
          <p:cNvPr id="3" name="Subtitle 2"/>
          <p:cNvSpPr>
            <a:spLocks noGrp="1"/>
          </p:cNvSpPr>
          <p:nvPr>
            <p:ph idx="1"/>
          </p:nvPr>
        </p:nvSpPr>
        <p:spPr/>
        <p:txBody>
          <a:bodyPr>
            <a:normAutofit/>
          </a:bodyPr>
          <a:lstStyle/>
          <a:p>
            <a:pPr marL="0" indent="0">
              <a:buNone/>
            </a:pPr>
            <a:endParaRPr lang="en-GB" sz="2000" dirty="0"/>
          </a:p>
          <a:p>
            <a:pPr marL="0" indent="0">
              <a:buNone/>
            </a:pPr>
            <a:endParaRPr lang="en-GB" sz="18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22</a:t>
            </a:fld>
            <a:endParaRPr lang="en-GB" dirty="0"/>
          </a:p>
        </p:txBody>
      </p:sp>
      <p:sp>
        <p:nvSpPr>
          <p:cNvPr id="9" name="TextBox 8">
            <a:extLst>
              <a:ext uri="{FF2B5EF4-FFF2-40B4-BE49-F238E27FC236}">
                <a16:creationId xmlns:a16="http://schemas.microsoft.com/office/drawing/2014/main" id="{072CC5DA-05C2-4EBC-BD92-0836DE76AF3C}"/>
              </a:ext>
            </a:extLst>
          </p:cNvPr>
          <p:cNvSpPr txBox="1"/>
          <p:nvPr/>
        </p:nvSpPr>
        <p:spPr>
          <a:xfrm>
            <a:off x="609600" y="1174189"/>
            <a:ext cx="8612968" cy="5409173"/>
          </a:xfrm>
          <a:prstGeom prst="rect">
            <a:avLst/>
          </a:prstGeom>
          <a:noFill/>
        </p:spPr>
        <p:txBody>
          <a:bodyPr wrap="square" rtlCol="0">
            <a:spAutoFit/>
          </a:bodyPr>
          <a:lstStyle/>
          <a:p>
            <a:pPr marL="285750" lvl="0" indent="-285750">
              <a:buFont typeface="Arial" panose="020B0604020202020204" pitchFamily="34" charset="0"/>
              <a:buChar char="•"/>
            </a:pPr>
            <a:endParaRPr lang="en-GB" sz="1550" dirty="0"/>
          </a:p>
          <a:p>
            <a:pPr marL="285750" lvl="0" indent="-285750">
              <a:buFont typeface="Arial" panose="020B0604020202020204" pitchFamily="34" charset="0"/>
              <a:buChar char="•"/>
            </a:pPr>
            <a:r>
              <a:rPr lang="en-GB" sz="1550" dirty="0"/>
              <a:t>Delivered agreed ICB financial target under challenging operational circumstances.</a:t>
            </a:r>
          </a:p>
          <a:p>
            <a:pPr lvl="0"/>
            <a:endParaRPr lang="en-GB" sz="1550" dirty="0"/>
          </a:p>
          <a:p>
            <a:pPr marL="285750" indent="-285750">
              <a:buFont typeface="Arial" panose="020B0604020202020204" pitchFamily="34" charset="0"/>
              <a:buChar char="•"/>
            </a:pPr>
            <a:r>
              <a:rPr lang="en-GB" sz="1550" dirty="0"/>
              <a:t>Delivered capital plan of £117.6m in full.</a:t>
            </a:r>
          </a:p>
          <a:p>
            <a:endParaRPr lang="en-GB" sz="1550" dirty="0"/>
          </a:p>
          <a:p>
            <a:pPr marL="285750" indent="-285750">
              <a:buFont typeface="Arial" panose="020B0604020202020204" pitchFamily="34" charset="0"/>
              <a:buChar char="•"/>
            </a:pPr>
            <a:r>
              <a:rPr lang="en-GB" sz="1550" dirty="0"/>
              <a:t>Achieved delivery of £42m of Efficiency schemes.</a:t>
            </a:r>
          </a:p>
          <a:p>
            <a:endParaRPr lang="en-GB" sz="1550" dirty="0"/>
          </a:p>
          <a:p>
            <a:pPr marL="285750" indent="-285750">
              <a:buFont typeface="Arial" panose="020B0604020202020204" pitchFamily="34" charset="0"/>
              <a:buChar char="•"/>
            </a:pPr>
            <a:r>
              <a:rPr lang="en-GB" sz="1550" dirty="0"/>
              <a:t>Learned and applied multiple national frameworks and secured £27m additional funding to support elective restoration and recovery.  </a:t>
            </a:r>
          </a:p>
          <a:p>
            <a:pPr lvl="0"/>
            <a:endParaRPr lang="en-GB" sz="1550" dirty="0"/>
          </a:p>
          <a:p>
            <a:pPr marL="285750" lvl="0" indent="-285750">
              <a:buFont typeface="Arial" panose="020B0604020202020204" pitchFamily="34" charset="0"/>
              <a:buChar char="•"/>
            </a:pPr>
            <a:r>
              <a:rPr lang="en-GB" sz="1550" dirty="0"/>
              <a:t>Successfully secured new investment for Community Diagnostic Centre</a:t>
            </a:r>
          </a:p>
          <a:p>
            <a:pPr lvl="0"/>
            <a:r>
              <a:rPr lang="en-GB" sz="1550" dirty="0"/>
              <a:t>     at Southlands and ED Development in Brighton.</a:t>
            </a:r>
          </a:p>
          <a:p>
            <a:pPr lvl="0"/>
            <a:r>
              <a:rPr lang="en-GB" sz="1550" dirty="0">
                <a:solidFill>
                  <a:srgbClr val="FF0000"/>
                </a:solidFill>
              </a:rPr>
              <a:t> </a:t>
            </a:r>
          </a:p>
          <a:p>
            <a:pPr marL="285750" indent="-285750">
              <a:buFont typeface="Arial" panose="020B0604020202020204" pitchFamily="34" charset="0"/>
              <a:buChar char="•"/>
            </a:pPr>
            <a:r>
              <a:rPr lang="en-GB" sz="1600" dirty="0"/>
              <a:t>Completed Finance Team reconfiguration post-merger</a:t>
            </a:r>
          </a:p>
          <a:p>
            <a:pPr lvl="0"/>
            <a:endParaRPr lang="en-GB" sz="1600" dirty="0">
              <a:solidFill>
                <a:srgbClr val="FF0000"/>
              </a:solidFill>
            </a:endParaRPr>
          </a:p>
          <a:p>
            <a:pPr marL="285750" lvl="0" indent="-285750">
              <a:buFont typeface="Arial" panose="020B0604020202020204" pitchFamily="34" charset="0"/>
              <a:buChar char="•"/>
            </a:pPr>
            <a:r>
              <a:rPr lang="en-GB" sz="1600" dirty="0"/>
              <a:t>Fully audited accounts delivered ahead of submission </a:t>
            </a:r>
          </a:p>
          <a:p>
            <a:pPr lvl="0"/>
            <a:r>
              <a:rPr lang="en-GB" sz="1600" dirty="0"/>
              <a:t>     deadline.</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r>
              <a:rPr lang="en-GB" sz="1600" dirty="0"/>
              <a:t>  </a:t>
            </a:r>
          </a:p>
          <a:p>
            <a:pPr lvl="0"/>
            <a:r>
              <a:rPr lang="en-GB" sz="1600" dirty="0"/>
              <a:t>        </a:t>
            </a:r>
          </a:p>
          <a:p>
            <a:pPr marL="285750" indent="-285750">
              <a:buFont typeface="Arial" panose="020B0604020202020204" pitchFamily="34" charset="0"/>
              <a:buChar char="•"/>
            </a:pPr>
            <a:endParaRPr lang="en-GB" sz="1600" dirty="0"/>
          </a:p>
        </p:txBody>
      </p:sp>
      <p:sp>
        <p:nvSpPr>
          <p:cNvPr id="12" name="Footer Placeholder 6">
            <a:extLst>
              <a:ext uri="{FF2B5EF4-FFF2-40B4-BE49-F238E27FC236}">
                <a16:creationId xmlns:a16="http://schemas.microsoft.com/office/drawing/2014/main" id="{42BB3BC1-B215-4DEE-848A-29C191FA4065}"/>
              </a:ext>
            </a:extLst>
          </p:cNvPr>
          <p:cNvSpPr txBox="1">
            <a:spLocks/>
          </p:cNvSpPr>
          <p:nvPr/>
        </p:nvSpPr>
        <p:spPr>
          <a:xfrm>
            <a:off x="7208751" y="6525345"/>
            <a:ext cx="278501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00308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a:cs typeface="Arial" charset="0"/>
              </a:rPr>
              <a:t>2022/23 Financial Report to the AGM</a:t>
            </a:r>
          </a:p>
          <a:p>
            <a:endParaRPr lang="en-GB" sz="1000" dirty="0"/>
          </a:p>
        </p:txBody>
      </p:sp>
      <p:pic>
        <p:nvPicPr>
          <p:cNvPr id="7" name="Picture 6" descr="A puzzle pieces with letters and words">
            <a:extLst>
              <a:ext uri="{FF2B5EF4-FFF2-40B4-BE49-F238E27FC236}">
                <a16:creationId xmlns:a16="http://schemas.microsoft.com/office/drawing/2014/main" id="{B182B3FE-756A-15E0-FC78-E5F73F714B5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03296" y="4765514"/>
            <a:ext cx="1833007" cy="1307927"/>
          </a:xfrm>
          <a:prstGeom prst="rect">
            <a:avLst/>
          </a:prstGeom>
        </p:spPr>
      </p:pic>
      <p:pic>
        <p:nvPicPr>
          <p:cNvPr id="16" name="Picture 15" descr="A large white machine in a room&#10;&#10;Description automatically generated">
            <a:extLst>
              <a:ext uri="{FF2B5EF4-FFF2-40B4-BE49-F238E27FC236}">
                <a16:creationId xmlns:a16="http://schemas.microsoft.com/office/drawing/2014/main" id="{4672372F-6D2C-A3B6-CB13-928A1C0855D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541140" y="1516420"/>
            <a:ext cx="1714497" cy="1142999"/>
          </a:xfrm>
          <a:prstGeom prst="rect">
            <a:avLst/>
          </a:prstGeom>
        </p:spPr>
      </p:pic>
      <p:pic>
        <p:nvPicPr>
          <p:cNvPr id="18" name="Picture 17" descr="X-ray of a hand">
            <a:extLst>
              <a:ext uri="{FF2B5EF4-FFF2-40B4-BE49-F238E27FC236}">
                <a16:creationId xmlns:a16="http://schemas.microsoft.com/office/drawing/2014/main" id="{6A742653-0D79-A4EA-AB16-912D90CED61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910618" y="3388660"/>
            <a:ext cx="1362581" cy="907819"/>
          </a:xfrm>
          <a:prstGeom prst="rect">
            <a:avLst/>
          </a:prstGeom>
        </p:spPr>
      </p:pic>
    </p:spTree>
    <p:extLst>
      <p:ext uri="{BB962C8B-B14F-4D97-AF65-F5344CB8AC3E}">
        <p14:creationId xmlns:p14="http://schemas.microsoft.com/office/powerpoint/2010/main" val="403463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F62309-6EDC-4EF6-800C-2284E2148B74}"/>
              </a:ext>
            </a:extLst>
          </p:cNvPr>
          <p:cNvSpPr>
            <a:spLocks noGrp="1"/>
          </p:cNvSpPr>
          <p:nvPr>
            <p:ph type="title"/>
          </p:nvPr>
        </p:nvSpPr>
        <p:spPr>
          <a:xfrm>
            <a:off x="294290" y="76463"/>
            <a:ext cx="10972800" cy="1143000"/>
          </a:xfrm>
        </p:spPr>
        <p:txBody>
          <a:bodyPr>
            <a:normAutofit/>
          </a:bodyPr>
          <a:lstStyle/>
          <a:p>
            <a:r>
              <a:rPr lang="en-GB" sz="3200" dirty="0">
                <a:solidFill>
                  <a:srgbClr val="002060"/>
                </a:solidFill>
              </a:rPr>
              <a:t>Challenges to delivery of the financial plan</a:t>
            </a:r>
          </a:p>
        </p:txBody>
      </p:sp>
      <p:sp>
        <p:nvSpPr>
          <p:cNvPr id="3" name="Subtitle 2"/>
          <p:cNvSpPr>
            <a:spLocks noGrp="1"/>
          </p:cNvSpPr>
          <p:nvPr>
            <p:ph idx="1"/>
          </p:nvPr>
        </p:nvSpPr>
        <p:spPr>
          <a:xfrm>
            <a:off x="294290" y="1417638"/>
            <a:ext cx="10972800" cy="4525963"/>
          </a:xfrm>
        </p:spPr>
        <p:txBody>
          <a:bodyPr>
            <a:normAutofit/>
          </a:bodyPr>
          <a:lstStyle/>
          <a:p>
            <a:pPr marL="0" indent="0">
              <a:buNone/>
            </a:pPr>
            <a:r>
              <a:rPr lang="en-GB" sz="1800" dirty="0">
                <a:latin typeface="+mn-lt"/>
                <a:cs typeface="+mn-cs"/>
              </a:rPr>
              <a:t>2022/23 was a challenging year financially with a number of key drivers:</a:t>
            </a:r>
          </a:p>
          <a:p>
            <a:pPr marL="0" indent="0">
              <a:buNone/>
            </a:pPr>
            <a:endParaRPr lang="en-GB" sz="1800" dirty="0">
              <a:latin typeface="+mn-lt"/>
              <a:cs typeface="+mn-cs"/>
            </a:endParaRPr>
          </a:p>
          <a:p>
            <a:pPr marL="285750" indent="-285750" algn="just">
              <a:buFont typeface="Arial" panose="020B0604020202020204" pitchFamily="34" charset="0"/>
              <a:buChar char="•"/>
            </a:pPr>
            <a:r>
              <a:rPr lang="en-GB" sz="1800" dirty="0"/>
              <a:t>Inflation – post pandemic there were significant increases in the price of goods, in particular utilities, that were in excess of both funding assumptions and allocations </a:t>
            </a:r>
            <a:r>
              <a:rPr lang="en-GB" sz="1800" b="1" dirty="0"/>
              <a:t>(£7m)</a:t>
            </a:r>
          </a:p>
          <a:p>
            <a:pPr marL="285750" indent="-285750" algn="just">
              <a:buFont typeface="Arial" panose="020B0604020202020204" pitchFamily="34" charset="0"/>
              <a:buChar char="•"/>
            </a:pPr>
            <a:endParaRPr lang="en-GB" sz="1800" dirty="0"/>
          </a:p>
          <a:p>
            <a:pPr marL="285750" indent="-285750" algn="just">
              <a:buFont typeface="Arial" panose="020B0604020202020204" pitchFamily="34" charset="0"/>
              <a:buChar char="•"/>
            </a:pPr>
            <a:r>
              <a:rPr lang="en-GB" sz="1800" dirty="0"/>
              <a:t>Mental Health Patient </a:t>
            </a:r>
            <a:r>
              <a:rPr lang="en-GB" sz="1800" dirty="0" err="1"/>
              <a:t>Specialling</a:t>
            </a:r>
            <a:r>
              <a:rPr lang="en-GB" sz="1800" dirty="0"/>
              <a:t> – there were also significant increases in costs related the care of Mental Health patients, linked to both an increase in the number of patients in our Emergency Departments and patient acuity </a:t>
            </a:r>
            <a:r>
              <a:rPr lang="en-GB" sz="1800" b="1" dirty="0"/>
              <a:t>(£8m)</a:t>
            </a:r>
          </a:p>
          <a:p>
            <a:pPr marL="285750" indent="-285750" algn="just">
              <a:buFont typeface="Arial" panose="020B0604020202020204" pitchFamily="34" charset="0"/>
              <a:buChar char="•"/>
            </a:pPr>
            <a:endParaRPr lang="en-GB" sz="1800" dirty="0"/>
          </a:p>
          <a:p>
            <a:pPr marL="285750" indent="-285750" algn="just">
              <a:buFont typeface="Arial" panose="020B0604020202020204" pitchFamily="34" charset="0"/>
              <a:buChar char="•"/>
            </a:pPr>
            <a:r>
              <a:rPr lang="en-GB" sz="1800" dirty="0"/>
              <a:t>Urgent care capacity – there was an increase in both the number of patients, including those who are medically ready for discharge and awaiting onward care, and a requirement to open additional beds in excess of the funding available </a:t>
            </a:r>
            <a:r>
              <a:rPr lang="en-GB" sz="1800" b="1" dirty="0"/>
              <a:t>(£8m)</a:t>
            </a:r>
          </a:p>
          <a:p>
            <a:pPr marL="0" indent="0">
              <a:buNone/>
            </a:pPr>
            <a:endParaRPr lang="en-GB" sz="1800" dirty="0">
              <a:latin typeface="+mn-lt"/>
              <a:cs typeface="+mn-cs"/>
            </a:endParaRPr>
          </a:p>
          <a:p>
            <a:endParaRPr lang="en-GB" sz="1200" dirty="0"/>
          </a:p>
          <a:p>
            <a:pPr marL="0" indent="0">
              <a:buNone/>
            </a:pPr>
            <a:endParaRPr lang="en-GB" sz="20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23</a:t>
            </a:fld>
            <a:endParaRPr lang="en-GB" dirty="0"/>
          </a:p>
        </p:txBody>
      </p:sp>
      <p:sp>
        <p:nvSpPr>
          <p:cNvPr id="12" name="Footer Placeholder 6">
            <a:extLst>
              <a:ext uri="{FF2B5EF4-FFF2-40B4-BE49-F238E27FC236}">
                <a16:creationId xmlns:a16="http://schemas.microsoft.com/office/drawing/2014/main" id="{42BB3BC1-B215-4DEE-848A-29C191FA4065}"/>
              </a:ext>
            </a:extLst>
          </p:cNvPr>
          <p:cNvSpPr txBox="1">
            <a:spLocks/>
          </p:cNvSpPr>
          <p:nvPr/>
        </p:nvSpPr>
        <p:spPr>
          <a:xfrm>
            <a:off x="7208751" y="6525345"/>
            <a:ext cx="278501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00308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000" dirty="0">
                <a:cs typeface="Arial" charset="0"/>
              </a:rPr>
              <a:t>2022/23 Financial Report to the AGM</a:t>
            </a:r>
          </a:p>
          <a:p>
            <a:endParaRPr lang="en-GB" sz="1000" dirty="0"/>
          </a:p>
        </p:txBody>
      </p:sp>
    </p:spTree>
    <p:extLst>
      <p:ext uri="{BB962C8B-B14F-4D97-AF65-F5344CB8AC3E}">
        <p14:creationId xmlns:p14="http://schemas.microsoft.com/office/powerpoint/2010/main" val="202882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779" y="274638"/>
            <a:ext cx="11298621" cy="1143000"/>
          </a:xfrm>
        </p:spPr>
        <p:txBody>
          <a:bodyPr>
            <a:noAutofit/>
          </a:bodyPr>
          <a:lstStyle/>
          <a:p>
            <a:br>
              <a:rPr lang="en-GB" sz="2100" dirty="0"/>
            </a:br>
            <a:r>
              <a:rPr lang="en-GB" sz="3200" dirty="0" err="1"/>
              <a:t>UHSussex</a:t>
            </a:r>
            <a:r>
              <a:rPr lang="en-GB" sz="3200" dirty="0"/>
              <a:t> Income and Expenditure </a:t>
            </a:r>
            <a:br>
              <a:rPr lang="en-GB" sz="3200" dirty="0"/>
            </a:br>
            <a:r>
              <a:rPr lang="en-GB" sz="3200" dirty="0"/>
              <a:t>Account 2022/23 - Audited Accounts</a:t>
            </a:r>
            <a:br>
              <a:rPr lang="en-GB" sz="2200" dirty="0"/>
            </a:br>
            <a:endParaRPr lang="en-GB" sz="2200" dirty="0"/>
          </a:p>
        </p:txBody>
      </p:sp>
      <p:sp>
        <p:nvSpPr>
          <p:cNvPr id="9" name="Footer Placeholder 6">
            <a:extLst>
              <a:ext uri="{FF2B5EF4-FFF2-40B4-BE49-F238E27FC236}">
                <a16:creationId xmlns:a16="http://schemas.microsoft.com/office/drawing/2014/main" id="{1DF95E9F-BB80-4114-8BEA-036B2A86F19D}"/>
              </a:ext>
            </a:extLst>
          </p:cNvPr>
          <p:cNvSpPr>
            <a:spLocks noGrp="1"/>
          </p:cNvSpPr>
          <p:nvPr>
            <p:ph type="ftr" sz="quarter" idx="11"/>
          </p:nvPr>
        </p:nvSpPr>
        <p:spPr/>
        <p:txBody>
          <a:bodyPr/>
          <a:lstStyle/>
          <a:p>
            <a:r>
              <a:rPr lang="en-GB" altLang="en-US" dirty="0">
                <a:cs typeface="Arial" charset="0"/>
              </a:rPr>
              <a:t>2022/23 Financial Report to the AGM</a:t>
            </a:r>
          </a:p>
          <a:p>
            <a:endParaRPr lang="en-GB"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24</a:t>
            </a:fld>
            <a:endParaRPr lang="en-GB" dirty="0"/>
          </a:p>
        </p:txBody>
      </p:sp>
      <p:sp>
        <p:nvSpPr>
          <p:cNvPr id="10" name="Rectangle 9">
            <a:extLst>
              <a:ext uri="{FF2B5EF4-FFF2-40B4-BE49-F238E27FC236}">
                <a16:creationId xmlns:a16="http://schemas.microsoft.com/office/drawing/2014/main" id="{97F35102-062A-0605-08DE-DDC7696579CC}"/>
              </a:ext>
            </a:extLst>
          </p:cNvPr>
          <p:cNvSpPr/>
          <p:nvPr/>
        </p:nvSpPr>
        <p:spPr>
          <a:xfrm>
            <a:off x="6672063" y="2094485"/>
            <a:ext cx="4405839" cy="2585323"/>
          </a:xfrm>
          <a:prstGeom prst="rect">
            <a:avLst/>
          </a:prstGeom>
          <a:solidFill>
            <a:schemeClr val="accent1">
              <a:lumMod val="20000"/>
              <a:lumOff val="80000"/>
            </a:schemeClr>
          </a:solidFill>
          <a:ln>
            <a:solidFill>
              <a:schemeClr val="bg1">
                <a:lumMod val="65000"/>
              </a:schemeClr>
            </a:solidFill>
          </a:ln>
        </p:spPr>
        <p:txBody>
          <a:bodyPr wrap="square">
            <a:spAutoFit/>
          </a:bodyPr>
          <a:lstStyle/>
          <a:p>
            <a:r>
              <a:rPr lang="en-GB" dirty="0"/>
              <a:t>The Trust delivered </a:t>
            </a:r>
            <a:r>
              <a:rPr kumimoji="0" lang="en-GB" i="0" u="none" strike="noStrike" kern="1200" cap="none" spc="0" normalizeH="0" baseline="0" noProof="0" dirty="0">
                <a:ln>
                  <a:noFill/>
                </a:ln>
                <a:effectLst/>
                <a:uLnTx/>
                <a:uFillTx/>
                <a:latin typeface="Arial" panose="020B0604020202020204"/>
                <a:ea typeface="+mn-ea"/>
                <a:cs typeface="+mn-cs"/>
              </a:rPr>
              <a:t>an adjusted financial performance of £10.4m deficit achieving the revised target agreed with the Sussex Integrated Care System (ICS).</a:t>
            </a:r>
            <a:endParaRPr lang="en-GB" dirty="0"/>
          </a:p>
          <a:p>
            <a:endParaRPr lang="en-GB" dirty="0"/>
          </a:p>
          <a:p>
            <a:r>
              <a:rPr lang="en-GB" dirty="0"/>
              <a:t>Efficiency improvements of £42.0m were delivered and £117.6m of capital investments in infrastructure and equipment were made.</a:t>
            </a:r>
          </a:p>
        </p:txBody>
      </p:sp>
      <p:pic>
        <p:nvPicPr>
          <p:cNvPr id="11" name="Picture 10">
            <a:extLst>
              <a:ext uri="{FF2B5EF4-FFF2-40B4-BE49-F238E27FC236}">
                <a16:creationId xmlns:a16="http://schemas.microsoft.com/office/drawing/2014/main" id="{82595AFF-6A5E-6C38-5030-B1414808848B}"/>
              </a:ext>
            </a:extLst>
          </p:cNvPr>
          <p:cNvPicPr>
            <a:picLocks noChangeAspect="1"/>
          </p:cNvPicPr>
          <p:nvPr/>
        </p:nvPicPr>
        <p:blipFill>
          <a:blip r:embed="rId3"/>
          <a:stretch>
            <a:fillRect/>
          </a:stretch>
        </p:blipFill>
        <p:spPr>
          <a:xfrm>
            <a:off x="1847528" y="1621415"/>
            <a:ext cx="4320480" cy="3577633"/>
          </a:xfrm>
          <a:prstGeom prst="rect">
            <a:avLst/>
          </a:prstGeom>
        </p:spPr>
      </p:pic>
    </p:spTree>
    <p:extLst>
      <p:ext uri="{BB962C8B-B14F-4D97-AF65-F5344CB8AC3E}">
        <p14:creationId xmlns:p14="http://schemas.microsoft.com/office/powerpoint/2010/main" val="239472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Capital Investments 2022/23</a:t>
            </a:r>
          </a:p>
        </p:txBody>
      </p:sp>
      <p:sp>
        <p:nvSpPr>
          <p:cNvPr id="3" name="Content Placeholder 2"/>
          <p:cNvSpPr>
            <a:spLocks noGrp="1"/>
          </p:cNvSpPr>
          <p:nvPr>
            <p:ph idx="1"/>
          </p:nvPr>
        </p:nvSpPr>
        <p:spPr>
          <a:xfrm>
            <a:off x="609600" y="1222227"/>
            <a:ext cx="10972800" cy="4903940"/>
          </a:xfrm>
        </p:spPr>
        <p:txBody>
          <a:bodyPr>
            <a:normAutofit/>
          </a:bodyPr>
          <a:lstStyle/>
          <a:p>
            <a:pPr marL="0" lvl="1" indent="0" fontAlgn="base">
              <a:spcAft>
                <a:spcPct val="0"/>
              </a:spcAft>
              <a:buNone/>
            </a:pPr>
            <a:r>
              <a:rPr lang="en-GB" sz="1400" b="1" dirty="0"/>
              <a:t>During the year the Trust delivered 258 individual investments totalling £117.6m. The table below details key areas of investment.</a:t>
            </a:r>
          </a:p>
          <a:p>
            <a:pPr marL="0" lvl="1" indent="0" fontAlgn="base">
              <a:spcAft>
                <a:spcPct val="0"/>
              </a:spcAft>
              <a:buNone/>
            </a:pPr>
            <a:endParaRPr lang="en-GB" sz="1750" b="1" dirty="0"/>
          </a:p>
          <a:p>
            <a:pPr marL="914400" lvl="2" indent="0">
              <a:buNone/>
            </a:pPr>
            <a:endParaRPr lang="en-GB" sz="2300" dirty="0"/>
          </a:p>
          <a:p>
            <a:pPr marL="0" indent="0">
              <a:buNone/>
            </a:pPr>
            <a:endParaRPr lang="en-GB" dirty="0"/>
          </a:p>
        </p:txBody>
      </p:sp>
      <p:sp>
        <p:nvSpPr>
          <p:cNvPr id="9" name="Footer Placeholder 6">
            <a:extLst>
              <a:ext uri="{FF2B5EF4-FFF2-40B4-BE49-F238E27FC236}">
                <a16:creationId xmlns:a16="http://schemas.microsoft.com/office/drawing/2014/main" id="{D6AE905C-990D-49F4-A38A-A79C855F2662}"/>
              </a:ext>
            </a:extLst>
          </p:cNvPr>
          <p:cNvSpPr>
            <a:spLocks noGrp="1"/>
          </p:cNvSpPr>
          <p:nvPr>
            <p:ph type="ftr" sz="quarter" idx="11"/>
          </p:nvPr>
        </p:nvSpPr>
        <p:spPr/>
        <p:txBody>
          <a:bodyPr/>
          <a:lstStyle/>
          <a:p>
            <a:r>
              <a:rPr lang="en-GB" altLang="en-US" dirty="0">
                <a:cs typeface="Arial" charset="0"/>
              </a:rPr>
              <a:t>2022/23 Financial Report to the AGM</a:t>
            </a:r>
          </a:p>
          <a:p>
            <a:endParaRPr lang="en-GB" dirty="0"/>
          </a:p>
        </p:txBody>
      </p:sp>
      <p:sp>
        <p:nvSpPr>
          <p:cNvPr id="5" name="Slide Number Placeholder 4"/>
          <p:cNvSpPr>
            <a:spLocks noGrp="1"/>
          </p:cNvSpPr>
          <p:nvPr>
            <p:ph type="sldNum" sz="quarter" idx="12"/>
          </p:nvPr>
        </p:nvSpPr>
        <p:spPr/>
        <p:txBody>
          <a:bodyPr/>
          <a:lstStyle/>
          <a:p>
            <a:fld id="{3CBAF558-993E-F24D-8CA0-AE83BF0134CC}" type="slidenum">
              <a:rPr lang="en-GB" smtClean="0"/>
              <a:pPr/>
              <a:t>25</a:t>
            </a:fld>
            <a:endParaRPr lang="en-GB" dirty="0"/>
          </a:p>
        </p:txBody>
      </p:sp>
      <p:pic>
        <p:nvPicPr>
          <p:cNvPr id="11" name="Picture 10">
            <a:extLst>
              <a:ext uri="{FF2B5EF4-FFF2-40B4-BE49-F238E27FC236}">
                <a16:creationId xmlns:a16="http://schemas.microsoft.com/office/drawing/2014/main" id="{F3F1CE18-2C32-482D-9E5B-6DCA7A97D8F3}"/>
              </a:ext>
            </a:extLst>
          </p:cNvPr>
          <p:cNvPicPr>
            <a:picLocks noChangeAspect="1"/>
          </p:cNvPicPr>
          <p:nvPr/>
        </p:nvPicPr>
        <p:blipFill>
          <a:blip r:embed="rId3"/>
          <a:stretch>
            <a:fillRect/>
          </a:stretch>
        </p:blipFill>
        <p:spPr>
          <a:xfrm>
            <a:off x="8605189" y="1995684"/>
            <a:ext cx="2334849" cy="1776218"/>
          </a:xfrm>
          <a:prstGeom prst="rect">
            <a:avLst/>
          </a:prstGeom>
        </p:spPr>
      </p:pic>
      <p:pic>
        <p:nvPicPr>
          <p:cNvPr id="1026" name="Picture 2" descr="Cardiac Catheter Laboratory - St. Andrews Toowoomba Hospital">
            <a:extLst>
              <a:ext uri="{FF2B5EF4-FFF2-40B4-BE49-F238E27FC236}">
                <a16:creationId xmlns:a16="http://schemas.microsoft.com/office/drawing/2014/main" id="{BA4D729A-5347-31B4-4EA8-F25C69A1E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687" y="3892698"/>
            <a:ext cx="2719068"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552A95E-E6EA-ADEB-BB7A-0ADC6472F2B5}"/>
              </a:ext>
            </a:extLst>
          </p:cNvPr>
          <p:cNvPicPr>
            <a:picLocks noChangeAspect="1"/>
          </p:cNvPicPr>
          <p:nvPr/>
        </p:nvPicPr>
        <p:blipFill>
          <a:blip r:embed="rId5"/>
          <a:stretch>
            <a:fillRect/>
          </a:stretch>
        </p:blipFill>
        <p:spPr>
          <a:xfrm>
            <a:off x="1754142" y="1844824"/>
            <a:ext cx="5295900" cy="3790950"/>
          </a:xfrm>
          <a:prstGeom prst="rect">
            <a:avLst/>
          </a:prstGeom>
        </p:spPr>
      </p:pic>
    </p:spTree>
    <p:extLst>
      <p:ext uri="{BB962C8B-B14F-4D97-AF65-F5344CB8AC3E}">
        <p14:creationId xmlns:p14="http://schemas.microsoft.com/office/powerpoint/2010/main" val="1885485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F6A9-4962-88C8-7B13-7F52164845A0}"/>
              </a:ext>
            </a:extLst>
          </p:cNvPr>
          <p:cNvSpPr>
            <a:spLocks noGrp="1"/>
          </p:cNvSpPr>
          <p:nvPr>
            <p:ph type="title"/>
          </p:nvPr>
        </p:nvSpPr>
        <p:spPr/>
        <p:txBody>
          <a:bodyPr>
            <a:normAutofit/>
          </a:bodyPr>
          <a:lstStyle/>
          <a:p>
            <a:r>
              <a:rPr lang="en-GB" sz="4000" b="1" dirty="0">
                <a:solidFill>
                  <a:srgbClr val="003087"/>
                </a:solidFill>
                <a:latin typeface="Arial" panose="020B0604020202020204" pitchFamily="34" charset="0"/>
                <a:ea typeface="+mj-ea"/>
                <a:cs typeface="Arial" panose="020B0604020202020204" pitchFamily="34" charset="0"/>
              </a:rPr>
              <a:t>Our Auditors’ views</a:t>
            </a:r>
            <a:endParaRPr lang="en-GB" dirty="0"/>
          </a:p>
        </p:txBody>
      </p:sp>
      <p:sp>
        <p:nvSpPr>
          <p:cNvPr id="3" name="Subtitle 2"/>
          <p:cNvSpPr>
            <a:spLocks noGrp="1"/>
          </p:cNvSpPr>
          <p:nvPr>
            <p:ph idx="1"/>
          </p:nvPr>
        </p:nvSpPr>
        <p:spPr/>
        <p:txBody>
          <a:bodyPr>
            <a:normAutofit lnSpcReduction="10000"/>
          </a:bodyPr>
          <a:lstStyle/>
          <a:p>
            <a:pPr marL="0" indent="0">
              <a:buNone/>
            </a:pPr>
            <a:r>
              <a:rPr lang="en-GB" sz="2000" b="1" dirty="0">
                <a:solidFill>
                  <a:srgbClr val="000000"/>
                </a:solidFill>
              </a:rPr>
              <a:t>External Audit (Grant Thornton)</a:t>
            </a:r>
          </a:p>
          <a:p>
            <a:endParaRPr lang="en-GB" sz="1900" dirty="0">
              <a:solidFill>
                <a:srgbClr val="000000"/>
              </a:solidFill>
            </a:endParaRPr>
          </a:p>
          <a:p>
            <a:pPr marL="0" indent="0">
              <a:buNone/>
            </a:pPr>
            <a:r>
              <a:rPr lang="en-GB" sz="1900" dirty="0">
                <a:solidFill>
                  <a:srgbClr val="000000"/>
                </a:solidFill>
              </a:rPr>
              <a:t>The Auditor opinion confirms that that the financial statements:  </a:t>
            </a:r>
          </a:p>
          <a:p>
            <a:endParaRPr lang="en-GB" sz="1900" dirty="0">
              <a:solidFill>
                <a:srgbClr val="000000"/>
              </a:solidFill>
            </a:endParaRPr>
          </a:p>
          <a:p>
            <a:pPr marL="285750" indent="-285750"/>
            <a:r>
              <a:rPr lang="en-GB" sz="1900" dirty="0">
                <a:solidFill>
                  <a:srgbClr val="000000"/>
                </a:solidFill>
              </a:rPr>
              <a:t>Give a true and fair view of the financial position of the Trust; and</a:t>
            </a:r>
          </a:p>
          <a:p>
            <a:pPr marL="285750" indent="-285750"/>
            <a:r>
              <a:rPr lang="en-GB" sz="1900" dirty="0"/>
              <a:t>Have been prepared properly in accordance with the appropriate legislation and guidance; and</a:t>
            </a:r>
          </a:p>
          <a:p>
            <a:pPr marL="285750" indent="-285750"/>
            <a:r>
              <a:rPr lang="en-GB" sz="1900" dirty="0"/>
              <a:t>In the assessment of the risk of significant weakness in the Trusts’ Value for Money arrangements, the auditor reports significant weakness identified in our quality governance arrangements. </a:t>
            </a:r>
          </a:p>
          <a:p>
            <a:endParaRPr lang="en-GB" sz="1900" dirty="0">
              <a:solidFill>
                <a:srgbClr val="FF0000"/>
              </a:solidFill>
            </a:endParaRPr>
          </a:p>
          <a:p>
            <a:pPr marL="0" indent="0">
              <a:buNone/>
            </a:pPr>
            <a:r>
              <a:rPr lang="en-GB" sz="1900" b="1" dirty="0"/>
              <a:t>Internal Audit (BDO)</a:t>
            </a:r>
          </a:p>
          <a:p>
            <a:endParaRPr lang="en-GB" sz="1900" b="1" dirty="0"/>
          </a:p>
          <a:p>
            <a:r>
              <a:rPr lang="en-GB" sz="1900" dirty="0"/>
              <a:t>Overall, the auditors were able to provide moderate assurance that there is a sound system of internal control, designed to meet the Trusts’ objectives and that controls are being applied consistently.</a:t>
            </a:r>
            <a:endParaRPr lang="en-GB" sz="1900" b="1" dirty="0"/>
          </a:p>
          <a:p>
            <a:endParaRPr lang="en-GB" sz="2000" b="1" dirty="0">
              <a:solidFill>
                <a:srgbClr val="000000"/>
              </a:solidFill>
            </a:endParaRPr>
          </a:p>
          <a:p>
            <a:pPr marL="0" indent="0">
              <a:buNone/>
            </a:pPr>
            <a:endParaRPr lang="en-GB" sz="2000" dirty="0"/>
          </a:p>
          <a:p>
            <a:pPr marL="0" indent="0">
              <a:buNone/>
            </a:pPr>
            <a:endParaRPr lang="en-GB" sz="1800" dirty="0"/>
          </a:p>
        </p:txBody>
      </p:sp>
      <p:sp>
        <p:nvSpPr>
          <p:cNvPr id="9" name="Footer Placeholder 6">
            <a:extLst>
              <a:ext uri="{FF2B5EF4-FFF2-40B4-BE49-F238E27FC236}">
                <a16:creationId xmlns:a16="http://schemas.microsoft.com/office/drawing/2014/main" id="{28C4E1CD-6963-49A6-8017-84201E3B76FA}"/>
              </a:ext>
            </a:extLst>
          </p:cNvPr>
          <p:cNvSpPr>
            <a:spLocks noGrp="1"/>
          </p:cNvSpPr>
          <p:nvPr>
            <p:ph type="ftr" sz="quarter" idx="11"/>
          </p:nvPr>
        </p:nvSpPr>
        <p:spPr/>
        <p:txBody>
          <a:bodyPr/>
          <a:lstStyle/>
          <a:p>
            <a:r>
              <a:rPr lang="en-GB" altLang="en-US" dirty="0">
                <a:cs typeface="Arial" charset="0"/>
              </a:rPr>
              <a:t>2022/23 Financial Report to the AGM</a:t>
            </a:r>
          </a:p>
          <a:p>
            <a:endParaRPr lang="en-GB"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26</a:t>
            </a:fld>
            <a:endParaRPr lang="en-GB" dirty="0"/>
          </a:p>
        </p:txBody>
      </p:sp>
      <p:pic>
        <p:nvPicPr>
          <p:cNvPr id="5" name="Picture 4">
            <a:extLst>
              <a:ext uri="{FF2B5EF4-FFF2-40B4-BE49-F238E27FC236}">
                <a16:creationId xmlns:a16="http://schemas.microsoft.com/office/drawing/2014/main" id="{85E617E1-A635-459A-9D29-31DB427BAEE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50824" y="4238715"/>
            <a:ext cx="1001561" cy="751170"/>
          </a:xfrm>
          <a:prstGeom prst="rect">
            <a:avLst/>
          </a:prstGeom>
        </p:spPr>
      </p:pic>
    </p:spTree>
    <p:extLst>
      <p:ext uri="{BB962C8B-B14F-4D97-AF65-F5344CB8AC3E}">
        <p14:creationId xmlns:p14="http://schemas.microsoft.com/office/powerpoint/2010/main" val="9107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Looking forwards….2023/24</a:t>
            </a:r>
          </a:p>
        </p:txBody>
      </p:sp>
      <p:sp>
        <p:nvSpPr>
          <p:cNvPr id="3" name="Content Placeholder 2">
            <a:extLst>
              <a:ext uri="{FF2B5EF4-FFF2-40B4-BE49-F238E27FC236}">
                <a16:creationId xmlns:a16="http://schemas.microsoft.com/office/drawing/2014/main" id="{A962F419-00CD-69B9-82D4-9B0023E02050}"/>
              </a:ext>
            </a:extLst>
          </p:cNvPr>
          <p:cNvSpPr>
            <a:spLocks noGrp="1"/>
          </p:cNvSpPr>
          <p:nvPr>
            <p:ph idx="1"/>
          </p:nvPr>
        </p:nvSpPr>
        <p:spPr>
          <a:xfrm>
            <a:off x="609600" y="1250731"/>
            <a:ext cx="10972800" cy="5196646"/>
          </a:xfrm>
        </p:spPr>
        <p:txBody>
          <a:bodyPr>
            <a:normAutofit fontScale="92500" lnSpcReduction="20000"/>
          </a:bodyPr>
          <a:lstStyle/>
          <a:p>
            <a:pPr marL="171450" indent="-171450">
              <a:buFont typeface="Arial" panose="020B0604020202020204" pitchFamily="34" charset="0"/>
              <a:buChar char="•"/>
              <a:defRPr/>
            </a:pPr>
            <a:r>
              <a:rPr lang="en-GB" sz="1800" dirty="0"/>
              <a:t>Planning and Contracting – return to “normal” processes.</a:t>
            </a:r>
          </a:p>
          <a:p>
            <a:pPr marL="171450" indent="-171450">
              <a:buFont typeface="Arial" panose="020B0604020202020204" pitchFamily="34" charset="0"/>
              <a:buChar char="•"/>
              <a:defRPr/>
            </a:pPr>
            <a:endParaRPr lang="en-GB" sz="1800" dirty="0"/>
          </a:p>
          <a:p>
            <a:pPr marL="171450" indent="-171450">
              <a:buFont typeface="Arial" panose="020B0604020202020204" pitchFamily="34" charset="0"/>
              <a:buChar char="•"/>
              <a:defRPr/>
            </a:pPr>
            <a:r>
              <a:rPr lang="en-GB" sz="1800" dirty="0"/>
              <a:t>Focus on elective recovery and waiting list reduction – 65 week waits.</a:t>
            </a:r>
          </a:p>
          <a:p>
            <a:pPr marL="171450" indent="-171450">
              <a:buFont typeface="Arial" panose="020B0604020202020204" pitchFamily="34" charset="0"/>
              <a:buChar char="•"/>
              <a:defRPr/>
            </a:pPr>
            <a:endParaRPr lang="en-GB" sz="1800" dirty="0"/>
          </a:p>
          <a:p>
            <a:pPr marL="171450" indent="-171450">
              <a:buFont typeface="Arial" panose="020B0604020202020204" pitchFamily="34" charset="0"/>
              <a:buChar char="•"/>
              <a:defRPr/>
            </a:pPr>
            <a:r>
              <a:rPr lang="en-GB" sz="1800" dirty="0"/>
              <a:t>Another challenging financial break-even target.</a:t>
            </a:r>
          </a:p>
          <a:p>
            <a:pPr marL="800100" lvl="1" indent="-342900">
              <a:buFont typeface="Arial" panose="020B0604020202020204" pitchFamily="34" charset="0"/>
              <a:buChar char="•"/>
            </a:pPr>
            <a:r>
              <a:rPr lang="en-GB" sz="1800" dirty="0"/>
              <a:t>COVID-19 – 75% reduction in funding.</a:t>
            </a:r>
          </a:p>
          <a:p>
            <a:pPr marL="800100" lvl="1" indent="-342900">
              <a:buFont typeface="Arial" panose="020B0604020202020204" pitchFamily="34" charset="0"/>
              <a:buChar char="•"/>
            </a:pPr>
            <a:r>
              <a:rPr lang="en-GB" sz="1800" dirty="0"/>
              <a:t>£62m efficiency programme (4.0%).</a:t>
            </a:r>
          </a:p>
          <a:p>
            <a:pPr lvl="1">
              <a:defRPr/>
            </a:pPr>
            <a:endParaRPr lang="en-GB" sz="1800" dirty="0"/>
          </a:p>
          <a:p>
            <a:pPr marL="342900" indent="-342900">
              <a:buFont typeface="Arial" panose="020B0604020202020204" pitchFamily="34" charset="0"/>
              <a:buChar char="•"/>
              <a:defRPr/>
            </a:pPr>
            <a:r>
              <a:rPr lang="en-GB" sz="1800" dirty="0"/>
              <a:t>£100m capital investment programme. </a:t>
            </a:r>
          </a:p>
          <a:p>
            <a:pPr marL="342900" indent="-342900">
              <a:buFont typeface="Arial" panose="020B0604020202020204" pitchFamily="34" charset="0"/>
              <a:buChar char="•"/>
              <a:defRPr/>
            </a:pPr>
            <a:r>
              <a:rPr lang="en-GB" sz="1800" dirty="0"/>
              <a:t>Opening of Louisa Martindale Building June 23!</a:t>
            </a:r>
          </a:p>
          <a:p>
            <a:pPr marL="342900" indent="-342900">
              <a:buFont typeface="Arial" panose="020B0604020202020204" pitchFamily="34" charset="0"/>
              <a:buChar char="•"/>
              <a:defRPr/>
            </a:pPr>
            <a:r>
              <a:rPr lang="en-GB" sz="1800" dirty="0"/>
              <a:t>Opening of Community Diagnostic Centre Sept 23!</a:t>
            </a:r>
          </a:p>
          <a:p>
            <a:pPr marL="342900" indent="-342900">
              <a:buFont typeface="Arial" panose="020B0604020202020204" pitchFamily="34" charset="0"/>
              <a:buChar char="•"/>
              <a:defRPr/>
            </a:pPr>
            <a:r>
              <a:rPr lang="en-GB" sz="1800" dirty="0"/>
              <a:t>Redesign of Emergency Department at Brighton.</a:t>
            </a:r>
          </a:p>
          <a:p>
            <a:pPr>
              <a:defRPr/>
            </a:pPr>
            <a:endParaRPr lang="en-GB" sz="1800" dirty="0"/>
          </a:p>
          <a:p>
            <a:pPr marL="171450" indent="-171450">
              <a:buFont typeface="Arial" panose="020B0604020202020204" pitchFamily="34" charset="0"/>
              <a:buChar char="•"/>
              <a:defRPr/>
            </a:pPr>
            <a:r>
              <a:rPr lang="en-GB" sz="1800" dirty="0"/>
              <a:t>Our key challenges:</a:t>
            </a:r>
          </a:p>
          <a:p>
            <a:pPr marL="628650" lvl="1" indent="-171450">
              <a:buFont typeface="Arial" panose="020B0604020202020204" pitchFamily="34" charset="0"/>
              <a:buChar char="•"/>
              <a:defRPr/>
            </a:pPr>
            <a:r>
              <a:rPr lang="en-GB" sz="1800" dirty="0"/>
              <a:t>Elective activity requirements.</a:t>
            </a:r>
          </a:p>
          <a:p>
            <a:pPr marL="628650" lvl="1" indent="-171450">
              <a:buFont typeface="Arial" panose="020B0604020202020204" pitchFamily="34" charset="0"/>
              <a:buChar char="•"/>
              <a:defRPr/>
            </a:pPr>
            <a:r>
              <a:rPr lang="en-GB" sz="1800" dirty="0"/>
              <a:t>Urgent and emergency care pressures.</a:t>
            </a:r>
          </a:p>
          <a:p>
            <a:pPr marL="628650" lvl="1" indent="-171450">
              <a:buFont typeface="Arial" panose="020B0604020202020204" pitchFamily="34" charset="0"/>
              <a:buChar char="•"/>
              <a:defRPr/>
            </a:pPr>
            <a:r>
              <a:rPr lang="en-GB" sz="1800" dirty="0"/>
              <a:t>Industrial action.</a:t>
            </a:r>
          </a:p>
          <a:p>
            <a:pPr marL="628650" lvl="1" indent="-171450">
              <a:buFont typeface="Arial" panose="020B0604020202020204" pitchFamily="34" charset="0"/>
              <a:buChar char="•"/>
              <a:defRPr/>
            </a:pPr>
            <a:r>
              <a:rPr lang="en-GB" sz="1800" dirty="0"/>
              <a:t>Inflationary pressures. </a:t>
            </a:r>
          </a:p>
          <a:p>
            <a:pPr marL="628650" lvl="1" indent="-171450">
              <a:buFont typeface="Arial" panose="020B0604020202020204" pitchFamily="34" charset="0"/>
              <a:buChar char="•"/>
              <a:defRPr/>
            </a:pPr>
            <a:r>
              <a:rPr lang="en-GB" sz="1800" dirty="0"/>
              <a:t>Workforce constraints.</a:t>
            </a:r>
          </a:p>
          <a:p>
            <a:pPr marL="628650" lvl="1" indent="-171450">
              <a:buFont typeface="Arial" panose="020B0604020202020204" pitchFamily="34" charset="0"/>
              <a:buChar char="•"/>
              <a:defRPr/>
            </a:pPr>
            <a:endParaRPr lang="en-GB" sz="1800" dirty="0"/>
          </a:p>
          <a:p>
            <a:pPr lvl="1">
              <a:defRPr/>
            </a:pPr>
            <a:endParaRPr lang="en-GB" sz="1800" dirty="0"/>
          </a:p>
          <a:p>
            <a:endParaRPr lang="en-GB" dirty="0"/>
          </a:p>
        </p:txBody>
      </p:sp>
      <p:sp>
        <p:nvSpPr>
          <p:cNvPr id="9" name="Footer Placeholder 6">
            <a:extLst>
              <a:ext uri="{FF2B5EF4-FFF2-40B4-BE49-F238E27FC236}">
                <a16:creationId xmlns:a16="http://schemas.microsoft.com/office/drawing/2014/main" id="{CB7C0473-EA73-4B81-90D3-ABA248FF5A43}"/>
              </a:ext>
            </a:extLst>
          </p:cNvPr>
          <p:cNvSpPr>
            <a:spLocks noGrp="1"/>
          </p:cNvSpPr>
          <p:nvPr>
            <p:ph type="ftr" sz="quarter" idx="11"/>
          </p:nvPr>
        </p:nvSpPr>
        <p:spPr/>
        <p:txBody>
          <a:bodyPr/>
          <a:lstStyle/>
          <a:p>
            <a:r>
              <a:rPr lang="en-GB" altLang="en-US" dirty="0">
                <a:cs typeface="Arial" charset="0"/>
              </a:rPr>
              <a:t>2021/22 Financial Report to the AGM</a:t>
            </a:r>
          </a:p>
          <a:p>
            <a:endParaRPr lang="en-GB" dirty="0"/>
          </a:p>
        </p:txBody>
      </p:sp>
      <p:sp>
        <p:nvSpPr>
          <p:cNvPr id="5" name="Slide Number Placeholder 4"/>
          <p:cNvSpPr>
            <a:spLocks noGrp="1"/>
          </p:cNvSpPr>
          <p:nvPr>
            <p:ph type="sldNum" sz="quarter" idx="12"/>
          </p:nvPr>
        </p:nvSpPr>
        <p:spPr/>
        <p:txBody>
          <a:bodyPr/>
          <a:lstStyle/>
          <a:p>
            <a:fld id="{3CBAF558-993E-F24D-8CA0-AE83BF0134CC}" type="slidenum">
              <a:rPr lang="en-GB" smtClean="0"/>
              <a:pPr/>
              <a:t>27</a:t>
            </a:fld>
            <a:endParaRPr lang="en-GB" dirty="0"/>
          </a:p>
        </p:txBody>
      </p:sp>
      <p:sp>
        <p:nvSpPr>
          <p:cNvPr id="6" name="Rectangle 5">
            <a:extLst>
              <a:ext uri="{FF2B5EF4-FFF2-40B4-BE49-F238E27FC236}">
                <a16:creationId xmlns:a16="http://schemas.microsoft.com/office/drawing/2014/main" id="{6FFD8529-B398-42CC-B9F5-C63936CA2937}"/>
              </a:ext>
            </a:extLst>
          </p:cNvPr>
          <p:cNvSpPr/>
          <p:nvPr/>
        </p:nvSpPr>
        <p:spPr>
          <a:xfrm>
            <a:off x="1847528" y="980729"/>
            <a:ext cx="7776864" cy="707886"/>
          </a:xfrm>
          <a:prstGeom prst="rect">
            <a:avLst/>
          </a:prstGeom>
        </p:spPr>
        <p:txBody>
          <a:bodyPr wrap="square">
            <a:spAutoFit/>
          </a:bodyPr>
          <a:lstStyle/>
          <a:p>
            <a:pPr marL="171450" indent="-171450">
              <a:buFont typeface="Arial" panose="020B0604020202020204" pitchFamily="34" charset="0"/>
              <a:buChar char="•"/>
              <a:defRPr/>
            </a:pPr>
            <a:endParaRPr lang="en-GB" sz="2200" dirty="0"/>
          </a:p>
          <a:p>
            <a:pPr marL="171450" indent="-171450">
              <a:buFont typeface="Arial" panose="020B0604020202020204" pitchFamily="34" charset="0"/>
              <a:buChar char="•"/>
              <a:defRPr/>
            </a:pPr>
            <a:endParaRPr lang="en-GB" sz="1800" dirty="0"/>
          </a:p>
        </p:txBody>
      </p:sp>
      <p:pic>
        <p:nvPicPr>
          <p:cNvPr id="4" name="Picture 3" descr="A comparison of a different way of success&#10;&#10;Description automatically generated">
            <a:extLst>
              <a:ext uri="{FF2B5EF4-FFF2-40B4-BE49-F238E27FC236}">
                <a16:creationId xmlns:a16="http://schemas.microsoft.com/office/drawing/2014/main" id="{EBED9BB1-4143-7436-658B-1F378FC1B9B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9371" y="2171436"/>
            <a:ext cx="2435780" cy="1826835"/>
          </a:xfrm>
          <a:prstGeom prst="rect">
            <a:avLst/>
          </a:prstGeom>
        </p:spPr>
      </p:pic>
      <p:pic>
        <p:nvPicPr>
          <p:cNvPr id="10" name="Picture 9" descr="A group of people lifting a large rectangular object">
            <a:extLst>
              <a:ext uri="{FF2B5EF4-FFF2-40B4-BE49-F238E27FC236}">
                <a16:creationId xmlns:a16="http://schemas.microsoft.com/office/drawing/2014/main" id="{3152DC98-6F83-3863-6EF9-EC0988D9C33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90559" y="4473140"/>
            <a:ext cx="1885963" cy="1974237"/>
          </a:xfrm>
          <a:prstGeom prst="rect">
            <a:avLst/>
          </a:prstGeom>
        </p:spPr>
      </p:pic>
      <p:pic>
        <p:nvPicPr>
          <p:cNvPr id="17" name="Picture 16" descr="A garden of flowers and plants">
            <a:extLst>
              <a:ext uri="{FF2B5EF4-FFF2-40B4-BE49-F238E27FC236}">
                <a16:creationId xmlns:a16="http://schemas.microsoft.com/office/drawing/2014/main" id="{8FFB1F4A-8AA1-399A-B1A5-836184675986}"/>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0648" t="41795" r="22197" b="20481"/>
          <a:stretch/>
        </p:blipFill>
        <p:spPr>
          <a:xfrm>
            <a:off x="6565127" y="4489109"/>
            <a:ext cx="2092869" cy="1255721"/>
          </a:xfrm>
          <a:prstGeom prst="rect">
            <a:avLst/>
          </a:prstGeom>
        </p:spPr>
      </p:pic>
    </p:spTree>
    <p:extLst>
      <p:ext uri="{BB962C8B-B14F-4D97-AF65-F5344CB8AC3E}">
        <p14:creationId xmlns:p14="http://schemas.microsoft.com/office/powerpoint/2010/main" val="1597419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colorful triangles">
            <a:extLst>
              <a:ext uri="{FF2B5EF4-FFF2-40B4-BE49-F238E27FC236}">
                <a16:creationId xmlns:a16="http://schemas.microsoft.com/office/drawing/2014/main" id="{66B4110B-1E18-F483-CA1A-86D3C3E5EA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a:noFill/>
        </p:spPr>
      </p:pic>
      <p:sp>
        <p:nvSpPr>
          <p:cNvPr id="2" name="Slide Number Placeholder 1" hidden="1">
            <a:extLst>
              <a:ext uri="{FF2B5EF4-FFF2-40B4-BE49-F238E27FC236}">
                <a16:creationId xmlns:a16="http://schemas.microsoft.com/office/drawing/2014/main" id="{FF2021A9-F7FF-DF9E-5EEB-330EAD9795B7}"/>
              </a:ext>
            </a:extLst>
          </p:cNvPr>
          <p:cNvSpPr>
            <a:spLocks noGrp="1"/>
          </p:cNvSpPr>
          <p:nvPr>
            <p:ph type="sldNum" sz="quarter" idx="12"/>
          </p:nvPr>
        </p:nvSpPr>
        <p:spPr/>
        <p:txBody>
          <a:bodyPr/>
          <a:lstStyle/>
          <a:p>
            <a:pPr>
              <a:spcAft>
                <a:spcPts val="600"/>
              </a:spcAft>
            </a:pPr>
            <a:fld id="{3CBAF558-993E-F24D-8CA0-AE83BF0134CC}" type="slidenum">
              <a:rPr lang="en-GB" smtClean="0"/>
              <a:pPr>
                <a:spcAft>
                  <a:spcPts val="600"/>
                </a:spcAft>
              </a:pPr>
              <a:t>28</a:t>
            </a:fld>
            <a:endParaRPr lang="en-GB"/>
          </a:p>
        </p:txBody>
      </p:sp>
    </p:spTree>
    <p:extLst>
      <p:ext uri="{BB962C8B-B14F-4D97-AF65-F5344CB8AC3E}">
        <p14:creationId xmlns:p14="http://schemas.microsoft.com/office/powerpoint/2010/main" val="4245986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C302-80F4-1203-0D07-342EA65B9DBE}"/>
              </a:ext>
            </a:extLst>
          </p:cNvPr>
          <p:cNvSpPr>
            <a:spLocks noGrp="1"/>
          </p:cNvSpPr>
          <p:nvPr>
            <p:ph type="ctrTitle"/>
          </p:nvPr>
        </p:nvSpPr>
        <p:spPr/>
        <p:txBody>
          <a:bodyPr/>
          <a:lstStyle/>
          <a:p>
            <a:r>
              <a:rPr lang="en-GB" sz="3600" dirty="0"/>
              <a:t>COUNCIL OF GOVENORS MEETING</a:t>
            </a:r>
          </a:p>
        </p:txBody>
      </p:sp>
      <p:sp>
        <p:nvSpPr>
          <p:cNvPr id="3" name="Subtitle 2">
            <a:extLst>
              <a:ext uri="{FF2B5EF4-FFF2-40B4-BE49-F238E27FC236}">
                <a16:creationId xmlns:a16="http://schemas.microsoft.com/office/drawing/2014/main" id="{785FBEC1-AE5E-A3D3-402A-30205BC89DB2}"/>
              </a:ext>
            </a:extLst>
          </p:cNvPr>
          <p:cNvSpPr>
            <a:spLocks noGrp="1"/>
          </p:cNvSpPr>
          <p:nvPr>
            <p:ph type="subTitle" idx="1"/>
          </p:nvPr>
        </p:nvSpPr>
        <p:spPr/>
        <p:txBody>
          <a:bodyPr/>
          <a:lstStyle/>
          <a:p>
            <a:r>
              <a:rPr lang="en-GB" dirty="0"/>
              <a:t>Tuesday 25 July 2023</a:t>
            </a:r>
          </a:p>
        </p:txBody>
      </p:sp>
    </p:spTree>
    <p:extLst>
      <p:ext uri="{BB962C8B-B14F-4D97-AF65-F5344CB8AC3E}">
        <p14:creationId xmlns:p14="http://schemas.microsoft.com/office/powerpoint/2010/main" val="303904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C81135-8CD3-2C10-7305-D54E4FBFBBB7}"/>
              </a:ext>
            </a:extLst>
          </p:cNvPr>
          <p:cNvSpPr>
            <a:spLocks noGrp="1"/>
          </p:cNvSpPr>
          <p:nvPr>
            <p:ph type="sldNum" sz="quarter" idx="12"/>
          </p:nvPr>
        </p:nvSpPr>
        <p:spPr/>
        <p:txBody>
          <a:bodyPr/>
          <a:lstStyle/>
          <a:p>
            <a:fld id="{3CBAF558-993E-F24D-8CA0-AE83BF0134CC}" type="slidenum">
              <a:rPr lang="en-GB" smtClean="0"/>
              <a:pPr/>
              <a:t>3</a:t>
            </a:fld>
            <a:endParaRPr lang="en-GB"/>
          </a:p>
        </p:txBody>
      </p:sp>
      <p:sp>
        <p:nvSpPr>
          <p:cNvPr id="7" name="Title 1">
            <a:extLst>
              <a:ext uri="{FF2B5EF4-FFF2-40B4-BE49-F238E27FC236}">
                <a16:creationId xmlns:a16="http://schemas.microsoft.com/office/drawing/2014/main" id="{E9C3C6D5-3A38-D44B-B986-D43470E84B9B}"/>
              </a:ext>
            </a:extLst>
          </p:cNvPr>
          <p:cNvSpPr txBox="1">
            <a:spLocks/>
          </p:cNvSpPr>
          <p:nvPr/>
        </p:nvSpPr>
        <p:spPr>
          <a:xfrm>
            <a:off x="609600" y="339089"/>
            <a:ext cx="8613913" cy="9062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rgbClr val="003087"/>
                </a:solidFill>
                <a:latin typeface="Arial" panose="020B0604020202020204" pitchFamily="34" charset="0"/>
                <a:ea typeface="+mj-ea"/>
                <a:cs typeface="Arial" panose="020B0604020202020204" pitchFamily="34" charset="0"/>
              </a:defRPr>
            </a:lvl1pPr>
          </a:lstStyle>
          <a:p>
            <a:r>
              <a:rPr lang="en-GB" sz="3200">
                <a:latin typeface="Arial"/>
                <a:cs typeface="Arial"/>
              </a:rPr>
              <a:t>A year of challenges and success</a:t>
            </a:r>
            <a:endParaRPr lang="en-GB" sz="3200">
              <a:solidFill>
                <a:srgbClr val="FF0000"/>
              </a:solidFill>
            </a:endParaRPr>
          </a:p>
        </p:txBody>
      </p:sp>
      <p:pic>
        <p:nvPicPr>
          <p:cNvPr id="6" name="Picture 7" descr="Diagram&#10;&#10;Description automatically generated">
            <a:extLst>
              <a:ext uri="{FF2B5EF4-FFF2-40B4-BE49-F238E27FC236}">
                <a16:creationId xmlns:a16="http://schemas.microsoft.com/office/drawing/2014/main" id="{76A00C16-71E1-BF88-2CD4-D6F8BB076948}"/>
              </a:ext>
            </a:extLst>
          </p:cNvPr>
          <p:cNvPicPr>
            <a:picLocks noGrp="1" noChangeAspect="1"/>
          </p:cNvPicPr>
          <p:nvPr>
            <p:ph idx="1"/>
          </p:nvPr>
        </p:nvPicPr>
        <p:blipFill rotWithShape="1">
          <a:blip r:embed="rId3"/>
          <a:srcRect t="16820"/>
          <a:stretch/>
        </p:blipFill>
        <p:spPr>
          <a:xfrm>
            <a:off x="692458" y="1245304"/>
            <a:ext cx="9072979" cy="5016126"/>
          </a:xfrm>
        </p:spPr>
      </p:pic>
    </p:spTree>
    <p:extLst>
      <p:ext uri="{BB962C8B-B14F-4D97-AF65-F5344CB8AC3E}">
        <p14:creationId xmlns:p14="http://schemas.microsoft.com/office/powerpoint/2010/main" val="389152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US" sz="4267" dirty="0"/>
              <a:t>2022/23 Annual Audit</a:t>
            </a:r>
          </a:p>
        </p:txBody>
      </p:sp>
      <p:sp>
        <p:nvSpPr>
          <p:cNvPr id="3" name="Text Placeholder 2"/>
          <p:cNvSpPr>
            <a:spLocks noGrp="1"/>
          </p:cNvSpPr>
          <p:nvPr>
            <p:ph type="body" sz="quarter" idx="10"/>
          </p:nvPr>
        </p:nvSpPr>
        <p:spPr>
          <a:xfrm>
            <a:off x="609600" y="3453770"/>
            <a:ext cx="6315856" cy="678543"/>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US" sz="1867" dirty="0"/>
              <a:t>Presentation to the UH Sussex Council of Governors</a:t>
            </a:r>
          </a:p>
        </p:txBody>
      </p:sp>
      <p:sp>
        <p:nvSpPr>
          <p:cNvPr id="4" name="Content Placeholder 3"/>
          <p:cNvSpPr>
            <a:spLocks noGrp="1"/>
          </p:cNvSpPr>
          <p:nvPr>
            <p:ph sz="quarter" idx="11"/>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US" dirty="0"/>
              <a:t>July 2023</a:t>
            </a:r>
          </a:p>
        </p:txBody>
      </p:sp>
    </p:spTree>
    <p:extLst>
      <p:ext uri="{BB962C8B-B14F-4D97-AF65-F5344CB8AC3E}">
        <p14:creationId xmlns:p14="http://schemas.microsoft.com/office/powerpoint/2010/main" val="373027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FC95-2005-4DFE-BD8C-DE8F59E3EBEC}"/>
              </a:ext>
            </a:extLst>
          </p:cNvPr>
          <p:cNvSpPr>
            <a:spLocks noGrp="1"/>
          </p:cNvSpPr>
          <p:nvPr>
            <p:ph type="title"/>
            <p:custDataLst>
              <p:tags r:id="rId2"/>
            </p:custDataLst>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GB" sz="2667" dirty="0"/>
              <a:t>External Audit Scope of work</a:t>
            </a:r>
          </a:p>
        </p:txBody>
      </p:sp>
      <p:sp>
        <p:nvSpPr>
          <p:cNvPr id="4" name="Slide Number Placeholder 3"/>
          <p:cNvSpPr>
            <a:spLocks noGrp="1"/>
          </p:cNvSpPr>
          <p:nvPr>
            <p:ph type="sldNum" sz="quarter" idx="12"/>
          </p:nvPr>
        </p:nvSpPr>
        <p:spPr>
          <a:xfrm>
            <a:off x="729625" y="9504000"/>
            <a:ext cx="252563" cy="183425"/>
          </a:xfrm>
          <a:prstGeom prst="rect">
            <a:avLst/>
          </a:prstGeom>
        </p:spPr>
        <p:txBody>
          <a:bodyPr vert="horz" lIns="0" tIns="0" rIns="0" bIns="0" rtlCol="0" anchor="t" anchorCtr="0"/>
          <a:lstStyle>
            <a:defPPr>
              <a:defRPr lang="en-US"/>
            </a:defPPr>
            <a:lvl1pPr algn="l" rtl="0" fontAlgn="base">
              <a:spcBef>
                <a:spcPct val="0"/>
              </a:spcBef>
              <a:spcAft>
                <a:spcPct val="0"/>
              </a:spcAft>
              <a:defRPr sz="4977" kern="1200">
                <a:solidFill>
                  <a:schemeClr val="tx1"/>
                </a:solidFill>
                <a:latin typeface="Arial" charset="0"/>
                <a:ea typeface="+mn-ea"/>
                <a:cs typeface="+mn-cs"/>
              </a:defRPr>
            </a:lvl1pPr>
            <a:lvl2pPr marL="812760" algn="l" rtl="0" fontAlgn="base">
              <a:spcBef>
                <a:spcPct val="0"/>
              </a:spcBef>
              <a:spcAft>
                <a:spcPct val="0"/>
              </a:spcAft>
              <a:defRPr sz="4977" kern="1200">
                <a:solidFill>
                  <a:schemeClr val="tx1"/>
                </a:solidFill>
                <a:latin typeface="Arial" charset="0"/>
                <a:ea typeface="+mn-ea"/>
                <a:cs typeface="+mn-cs"/>
              </a:defRPr>
            </a:lvl2pPr>
            <a:lvl3pPr marL="1625519" algn="l" rtl="0" fontAlgn="base">
              <a:spcBef>
                <a:spcPct val="0"/>
              </a:spcBef>
              <a:spcAft>
                <a:spcPct val="0"/>
              </a:spcAft>
              <a:defRPr sz="4977" kern="1200">
                <a:solidFill>
                  <a:schemeClr val="tx1"/>
                </a:solidFill>
                <a:latin typeface="Arial" charset="0"/>
                <a:ea typeface="+mn-ea"/>
                <a:cs typeface="+mn-cs"/>
              </a:defRPr>
            </a:lvl3pPr>
            <a:lvl4pPr marL="2438278" algn="l" rtl="0" fontAlgn="base">
              <a:spcBef>
                <a:spcPct val="0"/>
              </a:spcBef>
              <a:spcAft>
                <a:spcPct val="0"/>
              </a:spcAft>
              <a:defRPr sz="4977" kern="1200">
                <a:solidFill>
                  <a:schemeClr val="tx1"/>
                </a:solidFill>
                <a:latin typeface="Arial" charset="0"/>
                <a:ea typeface="+mn-ea"/>
                <a:cs typeface="+mn-cs"/>
              </a:defRPr>
            </a:lvl4pPr>
            <a:lvl5pPr marL="3251037" algn="l" rtl="0" fontAlgn="base">
              <a:spcBef>
                <a:spcPct val="0"/>
              </a:spcBef>
              <a:spcAft>
                <a:spcPct val="0"/>
              </a:spcAft>
              <a:defRPr sz="4977" kern="1200">
                <a:solidFill>
                  <a:schemeClr val="tx1"/>
                </a:solidFill>
                <a:latin typeface="Arial" charset="0"/>
                <a:ea typeface="+mn-ea"/>
                <a:cs typeface="+mn-cs"/>
              </a:defRPr>
            </a:lvl5pPr>
            <a:lvl6pPr marL="4063797" algn="l" defTabSz="1625519" rtl="0" eaLnBrk="1" latinLnBrk="0" hangingPunct="1">
              <a:defRPr sz="4977" kern="1200">
                <a:solidFill>
                  <a:schemeClr val="tx1"/>
                </a:solidFill>
                <a:latin typeface="Arial" charset="0"/>
                <a:ea typeface="+mn-ea"/>
                <a:cs typeface="+mn-cs"/>
              </a:defRPr>
            </a:lvl6pPr>
            <a:lvl7pPr marL="4876557" algn="l" defTabSz="1625519" rtl="0" eaLnBrk="1" latinLnBrk="0" hangingPunct="1">
              <a:defRPr sz="4977" kern="1200">
                <a:solidFill>
                  <a:schemeClr val="tx1"/>
                </a:solidFill>
                <a:latin typeface="Arial" charset="0"/>
                <a:ea typeface="+mn-ea"/>
                <a:cs typeface="+mn-cs"/>
              </a:defRPr>
            </a:lvl7pPr>
            <a:lvl8pPr marL="5689315" algn="l" defTabSz="1625519" rtl="0" eaLnBrk="1" latinLnBrk="0" hangingPunct="1">
              <a:defRPr sz="4977" kern="1200">
                <a:solidFill>
                  <a:schemeClr val="tx1"/>
                </a:solidFill>
                <a:latin typeface="Arial" charset="0"/>
                <a:ea typeface="+mn-ea"/>
                <a:cs typeface="+mn-cs"/>
              </a:defRPr>
            </a:lvl8pPr>
            <a:lvl9pPr marL="6502075" algn="l" defTabSz="1625519" rtl="0" eaLnBrk="1" latinLnBrk="0" hangingPunct="1">
              <a:defRPr sz="4977" kern="1200">
                <a:solidFill>
                  <a:schemeClr val="tx1"/>
                </a:solidFill>
                <a:latin typeface="Arial" charset="0"/>
                <a:ea typeface="+mn-ea"/>
                <a:cs typeface="+mn-cs"/>
              </a:defRPr>
            </a:lvl9pPr>
          </a:lstStyle>
          <a:p>
            <a:pPr marL="0" marR="0" lvl="0" indent="0" algn="l" defTabSz="529739" rtl="0" eaLnBrk="1" fontAlgn="base" latinLnBrk="0" hangingPunct="1">
              <a:lnSpc>
                <a:spcPct val="100000"/>
              </a:lnSpc>
              <a:spcBef>
                <a:spcPct val="0"/>
              </a:spcBef>
              <a:spcAft>
                <a:spcPct val="0"/>
              </a:spcAft>
              <a:buClrTx/>
              <a:buSzTx/>
              <a:buFontTx/>
              <a:buNone/>
              <a:tabLst/>
              <a:defRPr/>
            </a:pPr>
            <a:fld id="{B3B4BBC4-803A-4EA0-B80E-735CCB0CAF72}" type="slidenum">
              <a:rPr kumimoji="0" lang="en-GB" sz="800" b="1"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529739" rtl="0" eaLnBrk="1" fontAlgn="base" latinLnBrk="0" hangingPunct="1">
                <a:lnSpc>
                  <a:spcPct val="100000"/>
                </a:lnSpc>
                <a:spcBef>
                  <a:spcPct val="0"/>
                </a:spcBef>
                <a:spcAft>
                  <a:spcPct val="0"/>
                </a:spcAft>
                <a:buClrTx/>
                <a:buSzTx/>
                <a:buFontTx/>
                <a:buNone/>
                <a:tabLst/>
                <a:defRPr/>
              </a:pPr>
              <a:t>31</a:t>
            </a:fld>
            <a:endParaRPr kumimoji="0" lang="en-GB" sz="800" b="1" i="0" u="none" strike="noStrike" kern="1200" cap="none" spc="0" normalizeH="0" baseline="0" noProof="0" dirty="0">
              <a:ln>
                <a:noFill/>
              </a:ln>
              <a:solidFill>
                <a:prstClr val="black"/>
              </a:solidFill>
              <a:effectLst/>
              <a:uLnTx/>
              <a:uFillTx/>
              <a:latin typeface="Arial Narrow"/>
              <a:ea typeface="+mn-ea"/>
              <a:cs typeface="+mn-cs"/>
            </a:endParaRPr>
          </a:p>
        </p:txBody>
      </p:sp>
      <p:sp>
        <p:nvSpPr>
          <p:cNvPr id="9" name="Content Placeholder 4"/>
          <p:cNvSpPr>
            <a:spLocks noGrp="1"/>
          </p:cNvSpPr>
          <p:nvPr>
            <p:ph idx="1"/>
            <p:custDataLst>
              <p:tags r:id="rId3"/>
            </p:custDataLst>
          </p:nvPr>
        </p:nvSpPr>
        <p:spPr>
          <a:xfrm>
            <a:off x="609599" y="1055998"/>
            <a:ext cx="9839684" cy="3131309"/>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pPr marL="0" indent="0">
              <a:buNone/>
            </a:pPr>
            <a:br>
              <a:rPr lang="en-GB" b="1" i="1" dirty="0">
                <a:solidFill>
                  <a:srgbClr val="00A7B5"/>
                </a:solidFill>
              </a:rPr>
            </a:br>
            <a:br>
              <a:rPr lang="en-GB" b="1" dirty="0">
                <a:solidFill>
                  <a:srgbClr val="00A7B5"/>
                </a:solidFill>
              </a:rPr>
            </a:br>
            <a:endParaRPr lang="en-GB" b="1" dirty="0">
              <a:solidFill>
                <a:srgbClr val="00A7B5"/>
              </a:solidFill>
            </a:endParaRPr>
          </a:p>
          <a:p>
            <a:pPr marL="0" indent="0">
              <a:buNone/>
            </a:pPr>
            <a:endParaRPr lang="en-GB" sz="1909" b="1" dirty="0">
              <a:solidFill>
                <a:schemeClr val="accent3">
                  <a:lumMod val="100000"/>
                </a:schemeClr>
              </a:solidFill>
            </a:endParaRPr>
          </a:p>
        </p:txBody>
      </p:sp>
      <p:graphicFrame>
        <p:nvGraphicFramePr>
          <p:cNvPr id="3" name="Table 4">
            <a:extLst>
              <a:ext uri="{FF2B5EF4-FFF2-40B4-BE49-F238E27FC236}">
                <a16:creationId xmlns:a16="http://schemas.microsoft.com/office/drawing/2014/main" id="{FAACCA37-9F3C-70A4-A62D-5FFD133B622E}"/>
              </a:ext>
            </a:extLst>
          </p:cNvPr>
          <p:cNvGraphicFramePr>
            <a:graphicFrameLocks noGrp="1"/>
          </p:cNvGraphicFramePr>
          <p:nvPr/>
        </p:nvGraphicFramePr>
        <p:xfrm>
          <a:off x="982188" y="2086192"/>
          <a:ext cx="8128000" cy="3190239"/>
        </p:xfrm>
        <a:graphic>
          <a:graphicData uri="http://schemas.openxmlformats.org/drawingml/2006/table">
            <a:tbl>
              <a:tblPr firstRow="1" bandRow="1">
                <a:tableStyleId>{5C22544A-7EE6-4342-B048-85BDC9FD1C3A}</a:tableStyleId>
              </a:tblPr>
              <a:tblGrid>
                <a:gridCol w="5539115">
                  <a:extLst>
                    <a:ext uri="{9D8B030D-6E8A-4147-A177-3AD203B41FA5}">
                      <a16:colId xmlns:a16="http://schemas.microsoft.com/office/drawing/2014/main" val="2218003204"/>
                    </a:ext>
                  </a:extLst>
                </a:gridCol>
                <a:gridCol w="2588885">
                  <a:extLst>
                    <a:ext uri="{9D8B030D-6E8A-4147-A177-3AD203B41FA5}">
                      <a16:colId xmlns:a16="http://schemas.microsoft.com/office/drawing/2014/main" val="40001947"/>
                    </a:ext>
                  </a:extLst>
                </a:gridCol>
              </a:tblGrid>
              <a:tr h="494453">
                <a:tc>
                  <a:txBody>
                    <a:bodyPr/>
                    <a:lstStyle/>
                    <a:p>
                      <a:endParaRPr lang="en-GB" sz="2400"/>
                    </a:p>
                  </a:txBody>
                  <a:tcPr marL="121920" marR="121920" marT="60960" marB="60960">
                    <a:solidFill>
                      <a:schemeClr val="accent1">
                        <a:lumMod val="20000"/>
                        <a:lumOff val="80000"/>
                      </a:schemeClr>
                    </a:solidFill>
                  </a:tcPr>
                </a:tc>
                <a:tc>
                  <a:txBody>
                    <a:bodyPr/>
                    <a:lstStyle/>
                    <a:p>
                      <a:r>
                        <a:rPr lang="en-GB" sz="2400" dirty="0">
                          <a:solidFill>
                            <a:schemeClr val="tx1"/>
                          </a:solidFill>
                        </a:rPr>
                        <a:t>Outcome</a:t>
                      </a:r>
                    </a:p>
                  </a:txBody>
                  <a:tcPr marL="121920" marR="121920" marT="60960" marB="60960">
                    <a:solidFill>
                      <a:schemeClr val="accent1">
                        <a:lumMod val="20000"/>
                        <a:lumOff val="80000"/>
                      </a:schemeClr>
                    </a:solidFill>
                  </a:tcPr>
                </a:tc>
                <a:extLst>
                  <a:ext uri="{0D108BD9-81ED-4DB2-BD59-A6C34878D82A}">
                    <a16:rowId xmlns:a16="http://schemas.microsoft.com/office/drawing/2014/main" val="2122780063"/>
                  </a:ext>
                </a:extLst>
              </a:tr>
              <a:tr h="494453">
                <a:tc>
                  <a:txBody>
                    <a:bodyPr/>
                    <a:lstStyle/>
                    <a:p>
                      <a:r>
                        <a:rPr lang="en-GB" sz="2400" dirty="0"/>
                        <a:t>Opinion on the financial statements</a:t>
                      </a:r>
                    </a:p>
                  </a:txBody>
                  <a:tcPr marL="121920" marR="121920" marT="60960" marB="60960">
                    <a:solidFill>
                      <a:schemeClr val="accent1">
                        <a:lumMod val="20000"/>
                        <a:lumOff val="80000"/>
                      </a:schemeClr>
                    </a:solidFill>
                  </a:tcPr>
                </a:tc>
                <a:tc>
                  <a:txBody>
                    <a:bodyPr/>
                    <a:lstStyle/>
                    <a:p>
                      <a:r>
                        <a:rPr lang="en-GB" sz="2400" dirty="0"/>
                        <a:t>Unqualified</a:t>
                      </a:r>
                    </a:p>
                  </a:txBody>
                  <a:tcPr marL="121920" marR="121920" marT="60960" marB="60960">
                    <a:solidFill>
                      <a:schemeClr val="accent1">
                        <a:lumMod val="20000"/>
                        <a:lumOff val="80000"/>
                      </a:schemeClr>
                    </a:solidFill>
                  </a:tcPr>
                </a:tc>
                <a:extLst>
                  <a:ext uri="{0D108BD9-81ED-4DB2-BD59-A6C34878D82A}">
                    <a16:rowId xmlns:a16="http://schemas.microsoft.com/office/drawing/2014/main" val="3710069116"/>
                  </a:ext>
                </a:extLst>
              </a:tr>
              <a:tr h="853440">
                <a:tc>
                  <a:txBody>
                    <a:bodyPr/>
                    <a:lstStyle/>
                    <a:p>
                      <a:r>
                        <a:rPr lang="en-GB" sz="2400" dirty="0"/>
                        <a:t>Financial Statements - other responsibilities under the Code</a:t>
                      </a:r>
                    </a:p>
                  </a:txBody>
                  <a:tcPr marL="121920" marR="121920" marT="60960" marB="60960">
                    <a:solidFill>
                      <a:schemeClr val="accent1">
                        <a:lumMod val="20000"/>
                        <a:lumOff val="80000"/>
                      </a:schemeClr>
                    </a:solidFill>
                  </a:tcPr>
                </a:tc>
                <a:tc>
                  <a:txBody>
                    <a:bodyPr/>
                    <a:lstStyle/>
                    <a:p>
                      <a:r>
                        <a:rPr lang="en-GB" sz="2400" dirty="0"/>
                        <a:t>No issues to report</a:t>
                      </a:r>
                    </a:p>
                  </a:txBody>
                  <a:tcPr marL="121920" marR="121920" marT="60960" marB="60960">
                    <a:solidFill>
                      <a:schemeClr val="accent1">
                        <a:lumMod val="20000"/>
                        <a:lumOff val="80000"/>
                      </a:schemeClr>
                    </a:solidFill>
                  </a:tcPr>
                </a:tc>
                <a:extLst>
                  <a:ext uri="{0D108BD9-81ED-4DB2-BD59-A6C34878D82A}">
                    <a16:rowId xmlns:a16="http://schemas.microsoft.com/office/drawing/2014/main" val="400437938"/>
                  </a:ext>
                </a:extLst>
              </a:tr>
              <a:tr h="853440">
                <a:tc>
                  <a:txBody>
                    <a:bodyPr/>
                    <a:lstStyle/>
                    <a:p>
                      <a:r>
                        <a:rPr lang="en-GB" sz="2400" dirty="0"/>
                        <a:t>Value for money assessment</a:t>
                      </a:r>
                    </a:p>
                  </a:txBody>
                  <a:tcPr marL="121920" marR="121920" marT="60960" marB="60960">
                    <a:solidFill>
                      <a:schemeClr val="accent1">
                        <a:lumMod val="20000"/>
                        <a:lumOff val="80000"/>
                      </a:schemeClr>
                    </a:solidFill>
                  </a:tcPr>
                </a:tc>
                <a:tc>
                  <a:txBody>
                    <a:bodyPr/>
                    <a:lstStyle/>
                    <a:p>
                      <a:r>
                        <a:rPr lang="en-GB" sz="2400" dirty="0"/>
                        <a:t>significant weakness identified</a:t>
                      </a:r>
                    </a:p>
                  </a:txBody>
                  <a:tcPr marL="121920" marR="121920" marT="60960" marB="60960">
                    <a:solidFill>
                      <a:schemeClr val="accent1">
                        <a:lumMod val="20000"/>
                        <a:lumOff val="80000"/>
                      </a:schemeClr>
                    </a:solidFill>
                  </a:tcPr>
                </a:tc>
                <a:extLst>
                  <a:ext uri="{0D108BD9-81ED-4DB2-BD59-A6C34878D82A}">
                    <a16:rowId xmlns:a16="http://schemas.microsoft.com/office/drawing/2014/main" val="630093931"/>
                  </a:ext>
                </a:extLst>
              </a:tr>
              <a:tr h="494453">
                <a:tc>
                  <a:txBody>
                    <a:bodyPr/>
                    <a:lstStyle/>
                    <a:p>
                      <a:r>
                        <a:rPr lang="en-GB" sz="2400" dirty="0"/>
                        <a:t>Statutory duties</a:t>
                      </a:r>
                    </a:p>
                  </a:txBody>
                  <a:tcPr marL="121920" marR="121920" marT="60960" marB="60960">
                    <a:solidFill>
                      <a:schemeClr val="accent1">
                        <a:lumMod val="20000"/>
                        <a:lumOff val="80000"/>
                      </a:schemeClr>
                    </a:solidFill>
                  </a:tcPr>
                </a:tc>
                <a:tc>
                  <a:txBody>
                    <a:bodyPr/>
                    <a:lstStyle/>
                    <a:p>
                      <a:r>
                        <a:rPr lang="en-GB" sz="2400" dirty="0"/>
                        <a:t>Not exercised</a:t>
                      </a:r>
                    </a:p>
                  </a:txBody>
                  <a:tcPr marL="121920" marR="121920" marT="60960" marB="60960">
                    <a:solidFill>
                      <a:schemeClr val="accent1">
                        <a:lumMod val="20000"/>
                        <a:lumOff val="80000"/>
                      </a:schemeClr>
                    </a:solidFill>
                  </a:tcPr>
                </a:tc>
                <a:extLst>
                  <a:ext uri="{0D108BD9-81ED-4DB2-BD59-A6C34878D82A}">
                    <a16:rowId xmlns:a16="http://schemas.microsoft.com/office/drawing/2014/main" val="3542052847"/>
                  </a:ext>
                </a:extLst>
              </a:tr>
            </a:tbl>
          </a:graphicData>
        </a:graphic>
      </p:graphicFrame>
    </p:spTree>
    <p:custDataLst>
      <p:tags r:id="rId1"/>
    </p:custDataLst>
    <p:extLst>
      <p:ext uri="{BB962C8B-B14F-4D97-AF65-F5344CB8AC3E}">
        <p14:creationId xmlns:p14="http://schemas.microsoft.com/office/powerpoint/2010/main" val="3712350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FC95-2005-4DFE-BD8C-DE8F59E3EBEC}"/>
              </a:ext>
            </a:extLst>
          </p:cNvPr>
          <p:cNvSpPr>
            <a:spLocks noGrp="1"/>
          </p:cNvSpPr>
          <p:nvPr>
            <p:ph type="title"/>
            <p:custDataLst>
              <p:tags r:id="rId2"/>
            </p:custDataLst>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GB" sz="2667" dirty="0"/>
              <a:t>Financial accounts audit</a:t>
            </a:r>
          </a:p>
        </p:txBody>
      </p:sp>
      <p:sp>
        <p:nvSpPr>
          <p:cNvPr id="4" name="Slide Number Placeholder 3"/>
          <p:cNvSpPr>
            <a:spLocks noGrp="1"/>
          </p:cNvSpPr>
          <p:nvPr>
            <p:ph type="sldNum" sz="quarter" idx="12"/>
          </p:nvPr>
        </p:nvSpPr>
        <p:spPr>
          <a:xfrm>
            <a:off x="729625" y="9504000"/>
            <a:ext cx="252563" cy="183425"/>
          </a:xfrm>
          <a:prstGeom prst="rect">
            <a:avLst/>
          </a:prstGeom>
        </p:spPr>
        <p:txBody>
          <a:bodyPr vert="horz" lIns="0" tIns="0" rIns="0" bIns="0" rtlCol="0" anchor="t" anchorCtr="0"/>
          <a:lstStyle>
            <a:defPPr>
              <a:defRPr lang="en-US"/>
            </a:defPPr>
            <a:lvl1pPr algn="l" rtl="0" fontAlgn="base">
              <a:spcBef>
                <a:spcPct val="0"/>
              </a:spcBef>
              <a:spcAft>
                <a:spcPct val="0"/>
              </a:spcAft>
              <a:defRPr sz="4977" kern="1200">
                <a:solidFill>
                  <a:schemeClr val="tx1"/>
                </a:solidFill>
                <a:latin typeface="Arial" charset="0"/>
                <a:ea typeface="+mn-ea"/>
                <a:cs typeface="+mn-cs"/>
              </a:defRPr>
            </a:lvl1pPr>
            <a:lvl2pPr marL="812760" algn="l" rtl="0" fontAlgn="base">
              <a:spcBef>
                <a:spcPct val="0"/>
              </a:spcBef>
              <a:spcAft>
                <a:spcPct val="0"/>
              </a:spcAft>
              <a:defRPr sz="4977" kern="1200">
                <a:solidFill>
                  <a:schemeClr val="tx1"/>
                </a:solidFill>
                <a:latin typeface="Arial" charset="0"/>
                <a:ea typeface="+mn-ea"/>
                <a:cs typeface="+mn-cs"/>
              </a:defRPr>
            </a:lvl2pPr>
            <a:lvl3pPr marL="1625519" algn="l" rtl="0" fontAlgn="base">
              <a:spcBef>
                <a:spcPct val="0"/>
              </a:spcBef>
              <a:spcAft>
                <a:spcPct val="0"/>
              </a:spcAft>
              <a:defRPr sz="4977" kern="1200">
                <a:solidFill>
                  <a:schemeClr val="tx1"/>
                </a:solidFill>
                <a:latin typeface="Arial" charset="0"/>
                <a:ea typeface="+mn-ea"/>
                <a:cs typeface="+mn-cs"/>
              </a:defRPr>
            </a:lvl3pPr>
            <a:lvl4pPr marL="2438278" algn="l" rtl="0" fontAlgn="base">
              <a:spcBef>
                <a:spcPct val="0"/>
              </a:spcBef>
              <a:spcAft>
                <a:spcPct val="0"/>
              </a:spcAft>
              <a:defRPr sz="4977" kern="1200">
                <a:solidFill>
                  <a:schemeClr val="tx1"/>
                </a:solidFill>
                <a:latin typeface="Arial" charset="0"/>
                <a:ea typeface="+mn-ea"/>
                <a:cs typeface="+mn-cs"/>
              </a:defRPr>
            </a:lvl4pPr>
            <a:lvl5pPr marL="3251037" algn="l" rtl="0" fontAlgn="base">
              <a:spcBef>
                <a:spcPct val="0"/>
              </a:spcBef>
              <a:spcAft>
                <a:spcPct val="0"/>
              </a:spcAft>
              <a:defRPr sz="4977" kern="1200">
                <a:solidFill>
                  <a:schemeClr val="tx1"/>
                </a:solidFill>
                <a:latin typeface="Arial" charset="0"/>
                <a:ea typeface="+mn-ea"/>
                <a:cs typeface="+mn-cs"/>
              </a:defRPr>
            </a:lvl5pPr>
            <a:lvl6pPr marL="4063797" algn="l" defTabSz="1625519" rtl="0" eaLnBrk="1" latinLnBrk="0" hangingPunct="1">
              <a:defRPr sz="4977" kern="1200">
                <a:solidFill>
                  <a:schemeClr val="tx1"/>
                </a:solidFill>
                <a:latin typeface="Arial" charset="0"/>
                <a:ea typeface="+mn-ea"/>
                <a:cs typeface="+mn-cs"/>
              </a:defRPr>
            </a:lvl6pPr>
            <a:lvl7pPr marL="4876557" algn="l" defTabSz="1625519" rtl="0" eaLnBrk="1" latinLnBrk="0" hangingPunct="1">
              <a:defRPr sz="4977" kern="1200">
                <a:solidFill>
                  <a:schemeClr val="tx1"/>
                </a:solidFill>
                <a:latin typeface="Arial" charset="0"/>
                <a:ea typeface="+mn-ea"/>
                <a:cs typeface="+mn-cs"/>
              </a:defRPr>
            </a:lvl7pPr>
            <a:lvl8pPr marL="5689315" algn="l" defTabSz="1625519" rtl="0" eaLnBrk="1" latinLnBrk="0" hangingPunct="1">
              <a:defRPr sz="4977" kern="1200">
                <a:solidFill>
                  <a:schemeClr val="tx1"/>
                </a:solidFill>
                <a:latin typeface="Arial" charset="0"/>
                <a:ea typeface="+mn-ea"/>
                <a:cs typeface="+mn-cs"/>
              </a:defRPr>
            </a:lvl8pPr>
            <a:lvl9pPr marL="6502075" algn="l" defTabSz="1625519" rtl="0" eaLnBrk="1" latinLnBrk="0" hangingPunct="1">
              <a:defRPr sz="4977" kern="1200">
                <a:solidFill>
                  <a:schemeClr val="tx1"/>
                </a:solidFill>
                <a:latin typeface="Arial" charset="0"/>
                <a:ea typeface="+mn-ea"/>
                <a:cs typeface="+mn-cs"/>
              </a:defRPr>
            </a:lvl9pPr>
          </a:lstStyle>
          <a:p>
            <a:fld id="{B3B4BBC4-803A-4EA0-B80E-735CCB0CAF72}" type="slidenum">
              <a:rPr lang="en-GB" smtClean="0"/>
              <a:pPr/>
              <a:t>32</a:t>
            </a:fld>
            <a:endParaRPr lang="en-GB" dirty="0"/>
          </a:p>
        </p:txBody>
      </p:sp>
      <p:sp>
        <p:nvSpPr>
          <p:cNvPr id="9" name="Content Placeholder 4"/>
          <p:cNvSpPr>
            <a:spLocks noGrp="1"/>
          </p:cNvSpPr>
          <p:nvPr>
            <p:ph idx="1"/>
            <p:custDataLst>
              <p:tags r:id="rId3"/>
            </p:custDataLst>
          </p:nvPr>
        </p:nvSpPr>
        <p:spPr>
          <a:xfrm>
            <a:off x="609599" y="1055998"/>
            <a:ext cx="9839684" cy="4861326"/>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GB" sz="2400" b="1" dirty="0">
                <a:solidFill>
                  <a:srgbClr val="00A7B5"/>
                </a:solidFill>
              </a:rPr>
              <a:t>Materiality – Trust £21.9m</a:t>
            </a:r>
          </a:p>
          <a:p>
            <a:pPr marL="0" indent="0">
              <a:buNone/>
            </a:pPr>
            <a:endParaRPr lang="en-GB" sz="2400" b="1" dirty="0">
              <a:solidFill>
                <a:srgbClr val="00A7B5"/>
              </a:solidFill>
            </a:endParaRPr>
          </a:p>
          <a:p>
            <a:r>
              <a:rPr lang="en-GB" sz="2400" b="1" dirty="0">
                <a:solidFill>
                  <a:srgbClr val="00A7B5"/>
                </a:solidFill>
              </a:rPr>
              <a:t>Areas of audit risk</a:t>
            </a:r>
          </a:p>
          <a:p>
            <a:pPr marL="912697" lvl="1" indent="-303112">
              <a:spcAft>
                <a:spcPts val="0"/>
              </a:spcAft>
            </a:pPr>
            <a:r>
              <a:rPr lang="en-US" sz="2400" dirty="0">
                <a:effectLst/>
                <a:latin typeface="Arial" panose="020B0604020202020204" pitchFamily="34" charset="0"/>
                <a:ea typeface="Times New Roman" panose="02020603050405020304" pitchFamily="18" charset="0"/>
              </a:rPr>
              <a:t>Management override (mandatory risk under auditing standards)</a:t>
            </a:r>
          </a:p>
          <a:p>
            <a:pPr marL="912697" lvl="1" indent="-303112">
              <a:spcAft>
                <a:spcPts val="0"/>
              </a:spcAft>
            </a:pPr>
            <a:r>
              <a:rPr lang="en-GB" sz="2400" dirty="0">
                <a:solidFill>
                  <a:srgbClr val="000000"/>
                </a:solidFill>
                <a:latin typeface="Arial" panose="020B0604020202020204" pitchFamily="34" charset="0"/>
                <a:ea typeface="Calibri" panose="020F0502020204030204" pitchFamily="34" charset="0"/>
              </a:rPr>
              <a:t>Improper revenue recognition (mandatory risk under auditing standards)</a:t>
            </a:r>
          </a:p>
          <a:p>
            <a:pPr marL="912697" lvl="1" indent="-303112">
              <a:spcAft>
                <a:spcPts val="0"/>
              </a:spcAft>
            </a:pPr>
            <a:r>
              <a:rPr lang="en-GB" sz="2400" dirty="0">
                <a:solidFill>
                  <a:srgbClr val="000000"/>
                </a:solidFill>
                <a:ea typeface="Calibri" panose="020F0502020204030204" pitchFamily="34" charset="0"/>
              </a:rPr>
              <a:t>V</a:t>
            </a:r>
            <a:r>
              <a:rPr lang="en-GB" sz="2400" dirty="0">
                <a:solidFill>
                  <a:srgbClr val="000000"/>
                </a:solidFill>
                <a:latin typeface="Arial" panose="020B0604020202020204" pitchFamily="34" charset="0"/>
                <a:ea typeface="Calibri" panose="020F0502020204030204" pitchFamily="34" charset="0"/>
              </a:rPr>
              <a:t>aluation of land and buildings</a:t>
            </a:r>
          </a:p>
          <a:p>
            <a:pPr lvl="1">
              <a:spcAft>
                <a:spcPts val="0"/>
              </a:spcAft>
            </a:pPr>
            <a:r>
              <a:rPr lang="en-GB" sz="2400" dirty="0">
                <a:solidFill>
                  <a:srgbClr val="000000"/>
                </a:solidFill>
                <a:latin typeface="Arial" panose="020B0604020202020204" pitchFamily="34" charset="0"/>
                <a:ea typeface="Calibri" panose="020F0502020204030204" pitchFamily="34" charset="0"/>
              </a:rPr>
              <a:t>Implementation of IFRS 16 – leases</a:t>
            </a:r>
          </a:p>
          <a:p>
            <a:pPr marL="228595" lvl="1" indent="0">
              <a:spcAft>
                <a:spcPts val="0"/>
              </a:spcAft>
              <a:buNone/>
            </a:pPr>
            <a:endParaRPr lang="en-GB" sz="2400" dirty="0">
              <a:solidFill>
                <a:srgbClr val="000000"/>
              </a:solidFill>
              <a:latin typeface="Arial" panose="020B0604020202020204" pitchFamily="34" charset="0"/>
              <a:ea typeface="Calibri" panose="020F0502020204030204" pitchFamily="34" charset="0"/>
            </a:endParaRPr>
          </a:p>
          <a:p>
            <a:pPr marL="114297" lvl="1" indent="239178">
              <a:spcAft>
                <a:spcPts val="0"/>
              </a:spcAft>
            </a:pPr>
            <a:r>
              <a:rPr lang="en-GB" sz="2400" b="1" dirty="0">
                <a:solidFill>
                  <a:schemeClr val="accent3"/>
                </a:solidFill>
                <a:ea typeface="Calibri" panose="020F0502020204030204" pitchFamily="34" charset="0"/>
              </a:rPr>
              <a:t>Findings</a:t>
            </a:r>
          </a:p>
          <a:p>
            <a:pPr marL="723882" lvl="2" indent="495288">
              <a:spcAft>
                <a:spcPts val="0"/>
              </a:spcAft>
            </a:pPr>
            <a:r>
              <a:rPr lang="en-GB" sz="2400" dirty="0">
                <a:solidFill>
                  <a:srgbClr val="000000"/>
                </a:solidFill>
                <a:latin typeface="Arial" panose="020B0604020202020204" pitchFamily="34" charset="0"/>
                <a:ea typeface="Calibri" panose="020F0502020204030204" pitchFamily="34" charset="0"/>
              </a:rPr>
              <a:t>High quality draft Statement of accounts; Good working papers</a:t>
            </a:r>
          </a:p>
          <a:p>
            <a:pPr marL="1191654" lvl="2" indent="-467772">
              <a:spcAft>
                <a:spcPts val="0"/>
              </a:spcAft>
            </a:pPr>
            <a:r>
              <a:rPr lang="en-GB" sz="2400" dirty="0">
                <a:solidFill>
                  <a:srgbClr val="000000"/>
                </a:solidFill>
                <a:ea typeface="Calibri" panose="020F0502020204030204" pitchFamily="34" charset="0"/>
              </a:rPr>
              <a:t>One immaterial change made to balance sheet (PPE); disclosure note changes made</a:t>
            </a:r>
            <a:endParaRPr lang="en-GB" sz="2400" dirty="0">
              <a:solidFill>
                <a:srgbClr val="000000"/>
              </a:solidFill>
              <a:latin typeface="Arial" panose="020B0604020202020204" pitchFamily="34" charset="0"/>
              <a:ea typeface="Calibri" panose="020F0502020204030204" pitchFamily="34" charset="0"/>
            </a:endParaRPr>
          </a:p>
          <a:p>
            <a:pPr marL="0" indent="0">
              <a:buNone/>
            </a:pPr>
            <a:endParaRPr lang="en-GB" sz="1909" b="1" dirty="0">
              <a:solidFill>
                <a:schemeClr val="accent3">
                  <a:lumMod val="100000"/>
                </a:schemeClr>
              </a:solidFill>
            </a:endParaRPr>
          </a:p>
        </p:txBody>
      </p:sp>
    </p:spTree>
    <p:custDataLst>
      <p:tags r:id="rId1"/>
    </p:custDataLst>
    <p:extLst>
      <p:ext uri="{BB962C8B-B14F-4D97-AF65-F5344CB8AC3E}">
        <p14:creationId xmlns:p14="http://schemas.microsoft.com/office/powerpoint/2010/main" val="3199394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FC95-2005-4DFE-BD8C-DE8F59E3EBEC}"/>
              </a:ext>
            </a:extLst>
          </p:cNvPr>
          <p:cNvSpPr>
            <a:spLocks noGrp="1"/>
          </p:cNvSpPr>
          <p:nvPr>
            <p:ph type="title"/>
            <p:custDataLst>
              <p:tags r:id="rId2"/>
            </p:custDataLst>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GB" sz="2667" dirty="0"/>
              <a:t>Financial statements – other responsibilities under the Code</a:t>
            </a:r>
          </a:p>
        </p:txBody>
      </p:sp>
      <p:sp>
        <p:nvSpPr>
          <p:cNvPr id="4" name="Slide Number Placeholder 3"/>
          <p:cNvSpPr>
            <a:spLocks noGrp="1"/>
          </p:cNvSpPr>
          <p:nvPr>
            <p:ph type="sldNum" sz="quarter" idx="12"/>
          </p:nvPr>
        </p:nvSpPr>
        <p:spPr>
          <a:xfrm>
            <a:off x="729625" y="9504000"/>
            <a:ext cx="252563" cy="183425"/>
          </a:xfrm>
          <a:prstGeom prst="rect">
            <a:avLst/>
          </a:prstGeom>
        </p:spPr>
        <p:txBody>
          <a:bodyPr vert="horz" lIns="0" tIns="0" rIns="0" bIns="0" rtlCol="0" anchor="t" anchorCtr="0"/>
          <a:lstStyle>
            <a:defPPr>
              <a:defRPr lang="en-US"/>
            </a:defPPr>
            <a:lvl1pPr algn="l" rtl="0" fontAlgn="base">
              <a:spcBef>
                <a:spcPct val="0"/>
              </a:spcBef>
              <a:spcAft>
                <a:spcPct val="0"/>
              </a:spcAft>
              <a:defRPr sz="4977" kern="1200">
                <a:solidFill>
                  <a:schemeClr val="tx1"/>
                </a:solidFill>
                <a:latin typeface="Arial" charset="0"/>
                <a:ea typeface="+mn-ea"/>
                <a:cs typeface="+mn-cs"/>
              </a:defRPr>
            </a:lvl1pPr>
            <a:lvl2pPr marL="812760" algn="l" rtl="0" fontAlgn="base">
              <a:spcBef>
                <a:spcPct val="0"/>
              </a:spcBef>
              <a:spcAft>
                <a:spcPct val="0"/>
              </a:spcAft>
              <a:defRPr sz="4977" kern="1200">
                <a:solidFill>
                  <a:schemeClr val="tx1"/>
                </a:solidFill>
                <a:latin typeface="Arial" charset="0"/>
                <a:ea typeface="+mn-ea"/>
                <a:cs typeface="+mn-cs"/>
              </a:defRPr>
            </a:lvl2pPr>
            <a:lvl3pPr marL="1625519" algn="l" rtl="0" fontAlgn="base">
              <a:spcBef>
                <a:spcPct val="0"/>
              </a:spcBef>
              <a:spcAft>
                <a:spcPct val="0"/>
              </a:spcAft>
              <a:defRPr sz="4977" kern="1200">
                <a:solidFill>
                  <a:schemeClr val="tx1"/>
                </a:solidFill>
                <a:latin typeface="Arial" charset="0"/>
                <a:ea typeface="+mn-ea"/>
                <a:cs typeface="+mn-cs"/>
              </a:defRPr>
            </a:lvl3pPr>
            <a:lvl4pPr marL="2438278" algn="l" rtl="0" fontAlgn="base">
              <a:spcBef>
                <a:spcPct val="0"/>
              </a:spcBef>
              <a:spcAft>
                <a:spcPct val="0"/>
              </a:spcAft>
              <a:defRPr sz="4977" kern="1200">
                <a:solidFill>
                  <a:schemeClr val="tx1"/>
                </a:solidFill>
                <a:latin typeface="Arial" charset="0"/>
                <a:ea typeface="+mn-ea"/>
                <a:cs typeface="+mn-cs"/>
              </a:defRPr>
            </a:lvl4pPr>
            <a:lvl5pPr marL="3251037" algn="l" rtl="0" fontAlgn="base">
              <a:spcBef>
                <a:spcPct val="0"/>
              </a:spcBef>
              <a:spcAft>
                <a:spcPct val="0"/>
              </a:spcAft>
              <a:defRPr sz="4977" kern="1200">
                <a:solidFill>
                  <a:schemeClr val="tx1"/>
                </a:solidFill>
                <a:latin typeface="Arial" charset="0"/>
                <a:ea typeface="+mn-ea"/>
                <a:cs typeface="+mn-cs"/>
              </a:defRPr>
            </a:lvl5pPr>
            <a:lvl6pPr marL="4063797" algn="l" defTabSz="1625519" rtl="0" eaLnBrk="1" latinLnBrk="0" hangingPunct="1">
              <a:defRPr sz="4977" kern="1200">
                <a:solidFill>
                  <a:schemeClr val="tx1"/>
                </a:solidFill>
                <a:latin typeface="Arial" charset="0"/>
                <a:ea typeface="+mn-ea"/>
                <a:cs typeface="+mn-cs"/>
              </a:defRPr>
            </a:lvl6pPr>
            <a:lvl7pPr marL="4876557" algn="l" defTabSz="1625519" rtl="0" eaLnBrk="1" latinLnBrk="0" hangingPunct="1">
              <a:defRPr sz="4977" kern="1200">
                <a:solidFill>
                  <a:schemeClr val="tx1"/>
                </a:solidFill>
                <a:latin typeface="Arial" charset="0"/>
                <a:ea typeface="+mn-ea"/>
                <a:cs typeface="+mn-cs"/>
              </a:defRPr>
            </a:lvl7pPr>
            <a:lvl8pPr marL="5689315" algn="l" defTabSz="1625519" rtl="0" eaLnBrk="1" latinLnBrk="0" hangingPunct="1">
              <a:defRPr sz="4977" kern="1200">
                <a:solidFill>
                  <a:schemeClr val="tx1"/>
                </a:solidFill>
                <a:latin typeface="Arial" charset="0"/>
                <a:ea typeface="+mn-ea"/>
                <a:cs typeface="+mn-cs"/>
              </a:defRPr>
            </a:lvl8pPr>
            <a:lvl9pPr marL="6502075" algn="l" defTabSz="1625519" rtl="0" eaLnBrk="1" latinLnBrk="0" hangingPunct="1">
              <a:defRPr sz="4977" kern="1200">
                <a:solidFill>
                  <a:schemeClr val="tx1"/>
                </a:solidFill>
                <a:latin typeface="Arial" charset="0"/>
                <a:ea typeface="+mn-ea"/>
                <a:cs typeface="+mn-cs"/>
              </a:defRPr>
            </a:lvl9pPr>
          </a:lstStyle>
          <a:p>
            <a:pPr marL="0" marR="0" lvl="0" indent="0" algn="l" defTabSz="529739" rtl="0" eaLnBrk="1" fontAlgn="base" latinLnBrk="0" hangingPunct="1">
              <a:lnSpc>
                <a:spcPct val="100000"/>
              </a:lnSpc>
              <a:spcBef>
                <a:spcPct val="0"/>
              </a:spcBef>
              <a:spcAft>
                <a:spcPct val="0"/>
              </a:spcAft>
              <a:buClrTx/>
              <a:buSzTx/>
              <a:buFontTx/>
              <a:buNone/>
              <a:tabLst/>
              <a:defRPr/>
            </a:pPr>
            <a:fld id="{B3B4BBC4-803A-4EA0-B80E-735CCB0CAF72}" type="slidenum">
              <a:rPr kumimoji="0" lang="en-GB" sz="800" b="1"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529739" rtl="0" eaLnBrk="1" fontAlgn="base" latinLnBrk="0" hangingPunct="1">
                <a:lnSpc>
                  <a:spcPct val="100000"/>
                </a:lnSpc>
                <a:spcBef>
                  <a:spcPct val="0"/>
                </a:spcBef>
                <a:spcAft>
                  <a:spcPct val="0"/>
                </a:spcAft>
                <a:buClrTx/>
                <a:buSzTx/>
                <a:buFontTx/>
                <a:buNone/>
                <a:tabLst/>
                <a:defRPr/>
              </a:pPr>
              <a:t>33</a:t>
            </a:fld>
            <a:endParaRPr kumimoji="0" lang="en-GB" sz="800" b="1" i="0" u="none" strike="noStrike" kern="1200" cap="none" spc="0" normalizeH="0" baseline="0" noProof="0" dirty="0">
              <a:ln>
                <a:noFill/>
              </a:ln>
              <a:solidFill>
                <a:prstClr val="black"/>
              </a:solidFill>
              <a:effectLst/>
              <a:uLnTx/>
              <a:uFillTx/>
              <a:latin typeface="Arial Narrow"/>
              <a:ea typeface="+mn-ea"/>
              <a:cs typeface="+mn-cs"/>
            </a:endParaRPr>
          </a:p>
        </p:txBody>
      </p:sp>
      <p:sp>
        <p:nvSpPr>
          <p:cNvPr id="9" name="Content Placeholder 4"/>
          <p:cNvSpPr>
            <a:spLocks noGrp="1"/>
          </p:cNvSpPr>
          <p:nvPr>
            <p:ph idx="1"/>
            <p:custDataLst>
              <p:tags r:id="rId3"/>
            </p:custDataLst>
          </p:nvPr>
        </p:nvSpPr>
        <p:spPr>
          <a:xfrm>
            <a:off x="609599" y="1055998"/>
            <a:ext cx="9839684" cy="3131309"/>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pPr marL="0" indent="0">
              <a:buNone/>
            </a:pPr>
            <a:endParaRPr lang="en-GB" b="1" dirty="0">
              <a:solidFill>
                <a:srgbClr val="00A7B5"/>
              </a:solidFill>
            </a:endParaRPr>
          </a:p>
          <a:p>
            <a:pPr marL="0" indent="0">
              <a:buNone/>
            </a:pPr>
            <a:endParaRPr lang="en-GB" sz="2133" b="1" dirty="0">
              <a:solidFill>
                <a:schemeClr val="accent3">
                  <a:lumMod val="100000"/>
                </a:schemeClr>
              </a:solidFill>
            </a:endParaRPr>
          </a:p>
        </p:txBody>
      </p:sp>
      <p:graphicFrame>
        <p:nvGraphicFramePr>
          <p:cNvPr id="3" name="Table 4">
            <a:extLst>
              <a:ext uri="{FF2B5EF4-FFF2-40B4-BE49-F238E27FC236}">
                <a16:creationId xmlns:a16="http://schemas.microsoft.com/office/drawing/2014/main" id="{A6C4D305-F8E4-02D9-7CFF-2F7A60D7937D}"/>
              </a:ext>
            </a:extLst>
          </p:cNvPr>
          <p:cNvGraphicFramePr>
            <a:graphicFrameLocks noGrp="1"/>
          </p:cNvGraphicFramePr>
          <p:nvPr/>
        </p:nvGraphicFramePr>
        <p:xfrm>
          <a:off x="1323163" y="1991035"/>
          <a:ext cx="8128000" cy="319023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4689059"/>
                    </a:ext>
                  </a:extLst>
                </a:gridCol>
                <a:gridCol w="4064000">
                  <a:extLst>
                    <a:ext uri="{9D8B030D-6E8A-4147-A177-3AD203B41FA5}">
                      <a16:colId xmlns:a16="http://schemas.microsoft.com/office/drawing/2014/main" val="3872744816"/>
                    </a:ext>
                  </a:extLst>
                </a:gridCol>
              </a:tblGrid>
              <a:tr h="494453">
                <a:tc>
                  <a:txBody>
                    <a:bodyPr/>
                    <a:lstStyle/>
                    <a:p>
                      <a:r>
                        <a:rPr lang="en-GB" sz="2400" b="0" dirty="0">
                          <a:solidFill>
                            <a:schemeClr val="tx1"/>
                          </a:solidFill>
                        </a:rPr>
                        <a:t>Responsibility</a:t>
                      </a:r>
                    </a:p>
                  </a:txBody>
                  <a:tcPr marL="121920" marR="121920" marT="60960" marB="60960">
                    <a:solidFill>
                      <a:schemeClr val="accent1">
                        <a:lumMod val="20000"/>
                        <a:lumOff val="80000"/>
                      </a:schemeClr>
                    </a:solidFill>
                  </a:tcPr>
                </a:tc>
                <a:tc>
                  <a:txBody>
                    <a:bodyPr/>
                    <a:lstStyle/>
                    <a:p>
                      <a:r>
                        <a:rPr lang="en-GB" sz="2400" b="0" dirty="0">
                          <a:solidFill>
                            <a:schemeClr val="tx1"/>
                          </a:solidFill>
                        </a:rPr>
                        <a:t>outcome</a:t>
                      </a:r>
                    </a:p>
                  </a:txBody>
                  <a:tcPr marL="121920" marR="121920" marT="60960" marB="60960">
                    <a:solidFill>
                      <a:schemeClr val="accent1">
                        <a:lumMod val="20000"/>
                        <a:lumOff val="80000"/>
                      </a:schemeClr>
                    </a:solidFill>
                  </a:tcPr>
                </a:tc>
                <a:extLst>
                  <a:ext uri="{0D108BD9-81ED-4DB2-BD59-A6C34878D82A}">
                    <a16:rowId xmlns:a16="http://schemas.microsoft.com/office/drawing/2014/main" val="3345183960"/>
                  </a:ext>
                </a:extLst>
              </a:tr>
              <a:tr h="494453">
                <a:tc>
                  <a:txBody>
                    <a:bodyPr/>
                    <a:lstStyle/>
                    <a:p>
                      <a:r>
                        <a:rPr lang="en-GB" sz="2400" b="0" dirty="0">
                          <a:solidFill>
                            <a:schemeClr val="tx1"/>
                          </a:solidFill>
                        </a:rPr>
                        <a:t>Other information</a:t>
                      </a:r>
                    </a:p>
                  </a:txBody>
                  <a:tcPr marL="121920" marR="121920" marT="60960" marB="60960">
                    <a:solidFill>
                      <a:schemeClr val="accent1">
                        <a:lumMod val="20000"/>
                        <a:lumOff val="80000"/>
                      </a:schemeClr>
                    </a:solidFill>
                  </a:tcPr>
                </a:tc>
                <a:tc>
                  <a:txBody>
                    <a:bodyPr/>
                    <a:lstStyle/>
                    <a:p>
                      <a:r>
                        <a:rPr lang="en-GB" sz="2400" b="0" dirty="0">
                          <a:solidFill>
                            <a:schemeClr val="tx1"/>
                          </a:solidFill>
                        </a:rPr>
                        <a:t>No issues raised</a:t>
                      </a:r>
                    </a:p>
                  </a:txBody>
                  <a:tcPr marL="121920" marR="121920" marT="60960" marB="60960">
                    <a:solidFill>
                      <a:schemeClr val="accent1">
                        <a:lumMod val="20000"/>
                        <a:lumOff val="80000"/>
                      </a:schemeClr>
                    </a:solidFill>
                  </a:tcPr>
                </a:tc>
                <a:extLst>
                  <a:ext uri="{0D108BD9-81ED-4DB2-BD59-A6C34878D82A}">
                    <a16:rowId xmlns:a16="http://schemas.microsoft.com/office/drawing/2014/main" val="2560240230"/>
                  </a:ext>
                </a:extLst>
              </a:tr>
              <a:tr h="853440">
                <a:tc>
                  <a:txBody>
                    <a:bodyPr/>
                    <a:lstStyle/>
                    <a:p>
                      <a:r>
                        <a:rPr lang="en-GB" sz="2400" dirty="0"/>
                        <a:t>Auditable elements of Remuneration report</a:t>
                      </a:r>
                    </a:p>
                  </a:txBody>
                  <a:tcPr marL="121920" marR="121920" marT="60960" marB="60960">
                    <a:solidFill>
                      <a:schemeClr val="accent1">
                        <a:lumMod val="20000"/>
                        <a:lumOff val="80000"/>
                      </a:schemeClr>
                    </a:solidFill>
                  </a:tcPr>
                </a:tc>
                <a:tc>
                  <a:txBody>
                    <a:bodyPr/>
                    <a:lstStyle/>
                    <a:p>
                      <a:r>
                        <a:rPr lang="en-GB" sz="2400" dirty="0"/>
                        <a:t>No issues raised</a:t>
                      </a:r>
                    </a:p>
                  </a:txBody>
                  <a:tcPr marL="121920" marR="121920" marT="60960" marB="60960">
                    <a:solidFill>
                      <a:schemeClr val="accent1">
                        <a:lumMod val="20000"/>
                        <a:lumOff val="80000"/>
                      </a:schemeClr>
                    </a:solidFill>
                  </a:tcPr>
                </a:tc>
                <a:extLst>
                  <a:ext uri="{0D108BD9-81ED-4DB2-BD59-A6C34878D82A}">
                    <a16:rowId xmlns:a16="http://schemas.microsoft.com/office/drawing/2014/main" val="2787666551"/>
                  </a:ext>
                </a:extLst>
              </a:tr>
              <a:tr h="853440">
                <a:tc>
                  <a:txBody>
                    <a:bodyPr/>
                    <a:lstStyle/>
                    <a:p>
                      <a:pPr marL="0" indent="0">
                        <a:buFontTx/>
                        <a:buNone/>
                      </a:pPr>
                      <a:r>
                        <a:rPr lang="en-GB" sz="2400" dirty="0"/>
                        <a:t>Whole of government accounts submission</a:t>
                      </a:r>
                    </a:p>
                  </a:txBody>
                  <a:tcPr marL="121920" marR="121920" marT="60960" marB="60960">
                    <a:solidFill>
                      <a:schemeClr val="accent1">
                        <a:lumMod val="20000"/>
                        <a:lumOff val="80000"/>
                      </a:schemeClr>
                    </a:solidFill>
                  </a:tcPr>
                </a:tc>
                <a:tc>
                  <a:txBody>
                    <a:bodyPr/>
                    <a:lstStyle/>
                    <a:p>
                      <a:r>
                        <a:rPr lang="en-GB" sz="2400" dirty="0"/>
                        <a:t>No issues raised</a:t>
                      </a:r>
                    </a:p>
                  </a:txBody>
                  <a:tcPr marL="121920" marR="121920" marT="60960" marB="60960">
                    <a:solidFill>
                      <a:schemeClr val="accent1">
                        <a:lumMod val="20000"/>
                        <a:lumOff val="80000"/>
                      </a:schemeClr>
                    </a:solidFill>
                  </a:tcPr>
                </a:tc>
                <a:extLst>
                  <a:ext uri="{0D108BD9-81ED-4DB2-BD59-A6C34878D82A}">
                    <a16:rowId xmlns:a16="http://schemas.microsoft.com/office/drawing/2014/main" val="1575497213"/>
                  </a:ext>
                </a:extLst>
              </a:tr>
              <a:tr h="494453">
                <a:tc>
                  <a:txBody>
                    <a:bodyPr/>
                    <a:lstStyle/>
                    <a:p>
                      <a:r>
                        <a:rPr lang="en-GB" sz="2400" dirty="0"/>
                        <a:t>Certification of closure of the audit</a:t>
                      </a:r>
                    </a:p>
                  </a:txBody>
                  <a:tcPr marL="121920" marR="121920" marT="60960" marB="60960">
                    <a:solidFill>
                      <a:schemeClr val="accent1">
                        <a:lumMod val="20000"/>
                        <a:lumOff val="80000"/>
                      </a:schemeClr>
                    </a:solidFill>
                  </a:tcPr>
                </a:tc>
                <a:tc>
                  <a:txBody>
                    <a:bodyPr/>
                    <a:lstStyle/>
                    <a:p>
                      <a:r>
                        <a:rPr lang="en-GB" sz="2400" dirty="0"/>
                        <a:t>Audit certified 28 June</a:t>
                      </a:r>
                    </a:p>
                  </a:txBody>
                  <a:tcPr marL="121920" marR="121920" marT="60960" marB="60960">
                    <a:solidFill>
                      <a:schemeClr val="accent1">
                        <a:lumMod val="20000"/>
                        <a:lumOff val="80000"/>
                      </a:schemeClr>
                    </a:solidFill>
                  </a:tcPr>
                </a:tc>
                <a:extLst>
                  <a:ext uri="{0D108BD9-81ED-4DB2-BD59-A6C34878D82A}">
                    <a16:rowId xmlns:a16="http://schemas.microsoft.com/office/drawing/2014/main" val="2867181683"/>
                  </a:ext>
                </a:extLst>
              </a:tr>
            </a:tbl>
          </a:graphicData>
        </a:graphic>
      </p:graphicFrame>
    </p:spTree>
    <p:custDataLst>
      <p:tags r:id="rId1"/>
    </p:custDataLst>
    <p:extLst>
      <p:ext uri="{BB962C8B-B14F-4D97-AF65-F5344CB8AC3E}">
        <p14:creationId xmlns:p14="http://schemas.microsoft.com/office/powerpoint/2010/main" val="318671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FC95-2005-4DFE-BD8C-DE8F59E3EBEC}"/>
              </a:ext>
            </a:extLst>
          </p:cNvPr>
          <p:cNvSpPr>
            <a:spLocks noGrp="1"/>
          </p:cNvSpPr>
          <p:nvPr>
            <p:ph type="title"/>
            <p:custDataLst>
              <p:tags r:id="rId2"/>
            </p:custDataLst>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GB" sz="2667" dirty="0"/>
              <a:t>Value for Money arrangements</a:t>
            </a:r>
          </a:p>
        </p:txBody>
      </p:sp>
      <p:sp>
        <p:nvSpPr>
          <p:cNvPr id="4" name="Slide Number Placeholder 3"/>
          <p:cNvSpPr>
            <a:spLocks noGrp="1"/>
          </p:cNvSpPr>
          <p:nvPr>
            <p:ph type="sldNum" sz="quarter" idx="12"/>
          </p:nvPr>
        </p:nvSpPr>
        <p:spPr>
          <a:xfrm>
            <a:off x="729625" y="9504000"/>
            <a:ext cx="252563" cy="183425"/>
          </a:xfrm>
          <a:prstGeom prst="rect">
            <a:avLst/>
          </a:prstGeom>
        </p:spPr>
        <p:txBody>
          <a:bodyPr vert="horz" lIns="0" tIns="0" rIns="0" bIns="0" rtlCol="0" anchor="t" anchorCtr="0"/>
          <a:lstStyle>
            <a:defPPr>
              <a:defRPr lang="en-US"/>
            </a:defPPr>
            <a:lvl1pPr algn="l" rtl="0" fontAlgn="base">
              <a:spcBef>
                <a:spcPct val="0"/>
              </a:spcBef>
              <a:spcAft>
                <a:spcPct val="0"/>
              </a:spcAft>
              <a:defRPr sz="4977" kern="1200">
                <a:solidFill>
                  <a:schemeClr val="tx1"/>
                </a:solidFill>
                <a:latin typeface="Arial" charset="0"/>
                <a:ea typeface="+mn-ea"/>
                <a:cs typeface="+mn-cs"/>
              </a:defRPr>
            </a:lvl1pPr>
            <a:lvl2pPr marL="812760" algn="l" rtl="0" fontAlgn="base">
              <a:spcBef>
                <a:spcPct val="0"/>
              </a:spcBef>
              <a:spcAft>
                <a:spcPct val="0"/>
              </a:spcAft>
              <a:defRPr sz="4977" kern="1200">
                <a:solidFill>
                  <a:schemeClr val="tx1"/>
                </a:solidFill>
                <a:latin typeface="Arial" charset="0"/>
                <a:ea typeface="+mn-ea"/>
                <a:cs typeface="+mn-cs"/>
              </a:defRPr>
            </a:lvl2pPr>
            <a:lvl3pPr marL="1625519" algn="l" rtl="0" fontAlgn="base">
              <a:spcBef>
                <a:spcPct val="0"/>
              </a:spcBef>
              <a:spcAft>
                <a:spcPct val="0"/>
              </a:spcAft>
              <a:defRPr sz="4977" kern="1200">
                <a:solidFill>
                  <a:schemeClr val="tx1"/>
                </a:solidFill>
                <a:latin typeface="Arial" charset="0"/>
                <a:ea typeface="+mn-ea"/>
                <a:cs typeface="+mn-cs"/>
              </a:defRPr>
            </a:lvl3pPr>
            <a:lvl4pPr marL="2438278" algn="l" rtl="0" fontAlgn="base">
              <a:spcBef>
                <a:spcPct val="0"/>
              </a:spcBef>
              <a:spcAft>
                <a:spcPct val="0"/>
              </a:spcAft>
              <a:defRPr sz="4977" kern="1200">
                <a:solidFill>
                  <a:schemeClr val="tx1"/>
                </a:solidFill>
                <a:latin typeface="Arial" charset="0"/>
                <a:ea typeface="+mn-ea"/>
                <a:cs typeface="+mn-cs"/>
              </a:defRPr>
            </a:lvl4pPr>
            <a:lvl5pPr marL="3251037" algn="l" rtl="0" fontAlgn="base">
              <a:spcBef>
                <a:spcPct val="0"/>
              </a:spcBef>
              <a:spcAft>
                <a:spcPct val="0"/>
              </a:spcAft>
              <a:defRPr sz="4977" kern="1200">
                <a:solidFill>
                  <a:schemeClr val="tx1"/>
                </a:solidFill>
                <a:latin typeface="Arial" charset="0"/>
                <a:ea typeface="+mn-ea"/>
                <a:cs typeface="+mn-cs"/>
              </a:defRPr>
            </a:lvl5pPr>
            <a:lvl6pPr marL="4063797" algn="l" defTabSz="1625519" rtl="0" eaLnBrk="1" latinLnBrk="0" hangingPunct="1">
              <a:defRPr sz="4977" kern="1200">
                <a:solidFill>
                  <a:schemeClr val="tx1"/>
                </a:solidFill>
                <a:latin typeface="Arial" charset="0"/>
                <a:ea typeface="+mn-ea"/>
                <a:cs typeface="+mn-cs"/>
              </a:defRPr>
            </a:lvl6pPr>
            <a:lvl7pPr marL="4876557" algn="l" defTabSz="1625519" rtl="0" eaLnBrk="1" latinLnBrk="0" hangingPunct="1">
              <a:defRPr sz="4977" kern="1200">
                <a:solidFill>
                  <a:schemeClr val="tx1"/>
                </a:solidFill>
                <a:latin typeface="Arial" charset="0"/>
                <a:ea typeface="+mn-ea"/>
                <a:cs typeface="+mn-cs"/>
              </a:defRPr>
            </a:lvl7pPr>
            <a:lvl8pPr marL="5689315" algn="l" defTabSz="1625519" rtl="0" eaLnBrk="1" latinLnBrk="0" hangingPunct="1">
              <a:defRPr sz="4977" kern="1200">
                <a:solidFill>
                  <a:schemeClr val="tx1"/>
                </a:solidFill>
                <a:latin typeface="Arial" charset="0"/>
                <a:ea typeface="+mn-ea"/>
                <a:cs typeface="+mn-cs"/>
              </a:defRPr>
            </a:lvl8pPr>
            <a:lvl9pPr marL="6502075" algn="l" defTabSz="1625519" rtl="0" eaLnBrk="1" latinLnBrk="0" hangingPunct="1">
              <a:defRPr sz="4977" kern="1200">
                <a:solidFill>
                  <a:schemeClr val="tx1"/>
                </a:solidFill>
                <a:latin typeface="Arial" charset="0"/>
                <a:ea typeface="+mn-ea"/>
                <a:cs typeface="+mn-cs"/>
              </a:defRPr>
            </a:lvl9pPr>
          </a:lstStyle>
          <a:p>
            <a:fld id="{B3B4BBC4-803A-4EA0-B80E-735CCB0CAF72}" type="slidenum">
              <a:rPr lang="en-GB" smtClean="0"/>
              <a:pPr/>
              <a:t>34</a:t>
            </a:fld>
            <a:endParaRPr lang="en-GB" dirty="0"/>
          </a:p>
        </p:txBody>
      </p:sp>
      <p:sp>
        <p:nvSpPr>
          <p:cNvPr id="9" name="Content Placeholder 4"/>
          <p:cNvSpPr>
            <a:spLocks noGrp="1"/>
          </p:cNvSpPr>
          <p:nvPr>
            <p:ph idx="1"/>
            <p:custDataLst>
              <p:tags r:id="rId3"/>
            </p:custDataLst>
          </p:nvPr>
        </p:nvSpPr>
        <p:spPr>
          <a:xfrm>
            <a:off x="609599" y="1055998"/>
            <a:ext cx="9839684" cy="3131309"/>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pPr marL="0" indent="0">
              <a:buNone/>
            </a:pPr>
            <a:endParaRPr lang="en-GB" sz="2400" b="1" dirty="0">
              <a:solidFill>
                <a:srgbClr val="00A7B5"/>
              </a:solidFill>
            </a:endParaRPr>
          </a:p>
          <a:p>
            <a:pPr marL="0" indent="0">
              <a:buNone/>
            </a:pPr>
            <a:r>
              <a:rPr lang="en-GB" sz="2400" b="1" dirty="0">
                <a:solidFill>
                  <a:srgbClr val="00A7B5"/>
                </a:solidFill>
              </a:rPr>
              <a:t>Context – NAO framework</a:t>
            </a:r>
          </a:p>
          <a:p>
            <a:pPr marL="0" indent="0">
              <a:buNone/>
            </a:pPr>
            <a:endParaRPr lang="en-GB" sz="2400" b="1" dirty="0">
              <a:solidFill>
                <a:srgbClr val="00A7B5"/>
              </a:solidFill>
            </a:endParaRPr>
          </a:p>
          <a:p>
            <a:pPr marL="912697" lvl="1" indent="-303112">
              <a:spcAft>
                <a:spcPts val="0"/>
              </a:spcAft>
            </a:pPr>
            <a:r>
              <a:rPr lang="en-GB" sz="2400" dirty="0">
                <a:solidFill>
                  <a:srgbClr val="000000"/>
                </a:solidFill>
                <a:ea typeface="Calibri" panose="020F0502020204030204" pitchFamily="34" charset="0"/>
              </a:rPr>
              <a:t>A</a:t>
            </a:r>
            <a:r>
              <a:rPr lang="en-GB" sz="2400" dirty="0">
                <a:solidFill>
                  <a:srgbClr val="000000"/>
                </a:solidFill>
                <a:latin typeface="Arial" panose="020B0604020202020204" pitchFamily="34" charset="0"/>
                <a:ea typeface="Calibri" panose="020F0502020204030204" pitchFamily="34" charset="0"/>
              </a:rPr>
              <a:t>uditors are required to provide a commentary on the Trust’s arrangements under three headings;</a:t>
            </a:r>
          </a:p>
          <a:p>
            <a:pPr lvl="1" indent="0">
              <a:spcAft>
                <a:spcPts val="0"/>
              </a:spcAft>
              <a:buNone/>
            </a:pPr>
            <a:endParaRPr lang="en-GB" sz="2400" dirty="0">
              <a:solidFill>
                <a:srgbClr val="000000"/>
              </a:solidFill>
              <a:latin typeface="Arial" panose="020B0604020202020204" pitchFamily="34" charset="0"/>
              <a:ea typeface="Calibri" panose="020F0502020204030204" pitchFamily="34" charset="0"/>
            </a:endParaRPr>
          </a:p>
          <a:p>
            <a:pPr marL="1522282" lvl="2" indent="-303112">
              <a:spcAft>
                <a:spcPts val="0"/>
              </a:spcAft>
            </a:pPr>
            <a:r>
              <a:rPr lang="en-GB" sz="2400" dirty="0">
                <a:solidFill>
                  <a:srgbClr val="000000"/>
                </a:solidFill>
                <a:ea typeface="Calibri" panose="020F0502020204030204" pitchFamily="34" charset="0"/>
              </a:rPr>
              <a:t>F</a:t>
            </a:r>
            <a:r>
              <a:rPr lang="en-GB" sz="2400" dirty="0">
                <a:solidFill>
                  <a:srgbClr val="000000"/>
                </a:solidFill>
                <a:latin typeface="Arial" panose="020B0604020202020204" pitchFamily="34" charset="0"/>
                <a:ea typeface="Calibri" panose="020F0502020204030204" pitchFamily="34" charset="0"/>
              </a:rPr>
              <a:t>inancial sustainability</a:t>
            </a:r>
          </a:p>
          <a:p>
            <a:pPr marL="1522282" lvl="2" indent="-303112">
              <a:spcAft>
                <a:spcPts val="0"/>
              </a:spcAft>
            </a:pPr>
            <a:r>
              <a:rPr lang="en-GB" sz="2400" dirty="0">
                <a:solidFill>
                  <a:srgbClr val="000000"/>
                </a:solidFill>
                <a:ea typeface="Calibri" panose="020F0502020204030204" pitchFamily="34" charset="0"/>
              </a:rPr>
              <a:t>Governance</a:t>
            </a:r>
          </a:p>
          <a:p>
            <a:pPr marL="1522282" lvl="2" indent="-303112">
              <a:spcAft>
                <a:spcPts val="0"/>
              </a:spcAft>
            </a:pPr>
            <a:r>
              <a:rPr lang="en-GB" sz="2400" dirty="0">
                <a:solidFill>
                  <a:srgbClr val="000000"/>
                </a:solidFill>
                <a:ea typeface="Calibri" panose="020F0502020204030204" pitchFamily="34" charset="0"/>
              </a:rPr>
              <a:t>Improving economy efficiency and effectiveness</a:t>
            </a:r>
          </a:p>
          <a:p>
            <a:pPr lvl="2" indent="0">
              <a:spcAft>
                <a:spcPts val="0"/>
              </a:spcAft>
              <a:buNone/>
            </a:pPr>
            <a:endParaRPr lang="en-GB" sz="2400" dirty="0">
              <a:solidFill>
                <a:srgbClr val="000000"/>
              </a:solidFill>
              <a:latin typeface="Arial" panose="020B0604020202020204" pitchFamily="34" charset="0"/>
              <a:ea typeface="Calibri" panose="020F0502020204030204" pitchFamily="34" charset="0"/>
            </a:endParaRPr>
          </a:p>
          <a:p>
            <a:pPr marL="912697" lvl="1" indent="-303112">
              <a:spcAft>
                <a:spcPts val="0"/>
              </a:spcAft>
            </a:pPr>
            <a:r>
              <a:rPr lang="en-GB" sz="2400" dirty="0">
                <a:solidFill>
                  <a:srgbClr val="000000"/>
                </a:solidFill>
                <a:latin typeface="Arial" panose="020B0604020202020204" pitchFamily="34" charset="0"/>
                <a:ea typeface="Calibri" panose="020F0502020204030204" pitchFamily="34" charset="0"/>
              </a:rPr>
              <a:t>Auditors are required to identify any significant weaknesses in arrangements.</a:t>
            </a:r>
            <a:endParaRPr lang="en-GB" sz="2400" b="1" dirty="0">
              <a:solidFill>
                <a:schemeClr val="accent3">
                  <a:lumMod val="100000"/>
                </a:schemeClr>
              </a:solidFill>
            </a:endParaRPr>
          </a:p>
        </p:txBody>
      </p:sp>
    </p:spTree>
    <p:custDataLst>
      <p:tags r:id="rId1"/>
    </p:custDataLst>
    <p:extLst>
      <p:ext uri="{BB962C8B-B14F-4D97-AF65-F5344CB8AC3E}">
        <p14:creationId xmlns:p14="http://schemas.microsoft.com/office/powerpoint/2010/main" val="2641929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FC95-2005-4DFE-BD8C-DE8F59E3EBEC}"/>
              </a:ext>
            </a:extLst>
          </p:cNvPr>
          <p:cNvSpPr>
            <a:spLocks noGrp="1"/>
          </p:cNvSpPr>
          <p:nvPr>
            <p:ph type="title"/>
            <p:custDataLst>
              <p:tags r:id="rId2"/>
            </p:custDataLst>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GB" sz="2667" dirty="0"/>
              <a:t>Value for Money arrangements</a:t>
            </a:r>
          </a:p>
        </p:txBody>
      </p:sp>
      <p:sp>
        <p:nvSpPr>
          <p:cNvPr id="4" name="Slide Number Placeholder 3"/>
          <p:cNvSpPr>
            <a:spLocks noGrp="1"/>
          </p:cNvSpPr>
          <p:nvPr>
            <p:ph type="sldNum" sz="quarter" idx="12"/>
          </p:nvPr>
        </p:nvSpPr>
        <p:spPr>
          <a:xfrm>
            <a:off x="729625" y="9504000"/>
            <a:ext cx="252563" cy="183425"/>
          </a:xfrm>
          <a:prstGeom prst="rect">
            <a:avLst/>
          </a:prstGeom>
        </p:spPr>
        <p:txBody>
          <a:bodyPr vert="horz" lIns="0" tIns="0" rIns="0" bIns="0" rtlCol="0" anchor="t" anchorCtr="0"/>
          <a:lstStyle>
            <a:defPPr>
              <a:defRPr lang="en-US"/>
            </a:defPPr>
            <a:lvl1pPr algn="l" rtl="0" fontAlgn="base">
              <a:spcBef>
                <a:spcPct val="0"/>
              </a:spcBef>
              <a:spcAft>
                <a:spcPct val="0"/>
              </a:spcAft>
              <a:defRPr sz="4977" kern="1200">
                <a:solidFill>
                  <a:schemeClr val="tx1"/>
                </a:solidFill>
                <a:latin typeface="Arial" charset="0"/>
                <a:ea typeface="+mn-ea"/>
                <a:cs typeface="+mn-cs"/>
              </a:defRPr>
            </a:lvl1pPr>
            <a:lvl2pPr marL="812760" algn="l" rtl="0" fontAlgn="base">
              <a:spcBef>
                <a:spcPct val="0"/>
              </a:spcBef>
              <a:spcAft>
                <a:spcPct val="0"/>
              </a:spcAft>
              <a:defRPr sz="4977" kern="1200">
                <a:solidFill>
                  <a:schemeClr val="tx1"/>
                </a:solidFill>
                <a:latin typeface="Arial" charset="0"/>
                <a:ea typeface="+mn-ea"/>
                <a:cs typeface="+mn-cs"/>
              </a:defRPr>
            </a:lvl2pPr>
            <a:lvl3pPr marL="1625519" algn="l" rtl="0" fontAlgn="base">
              <a:spcBef>
                <a:spcPct val="0"/>
              </a:spcBef>
              <a:spcAft>
                <a:spcPct val="0"/>
              </a:spcAft>
              <a:defRPr sz="4977" kern="1200">
                <a:solidFill>
                  <a:schemeClr val="tx1"/>
                </a:solidFill>
                <a:latin typeface="Arial" charset="0"/>
                <a:ea typeface="+mn-ea"/>
                <a:cs typeface="+mn-cs"/>
              </a:defRPr>
            </a:lvl3pPr>
            <a:lvl4pPr marL="2438278" algn="l" rtl="0" fontAlgn="base">
              <a:spcBef>
                <a:spcPct val="0"/>
              </a:spcBef>
              <a:spcAft>
                <a:spcPct val="0"/>
              </a:spcAft>
              <a:defRPr sz="4977" kern="1200">
                <a:solidFill>
                  <a:schemeClr val="tx1"/>
                </a:solidFill>
                <a:latin typeface="Arial" charset="0"/>
                <a:ea typeface="+mn-ea"/>
                <a:cs typeface="+mn-cs"/>
              </a:defRPr>
            </a:lvl4pPr>
            <a:lvl5pPr marL="3251037" algn="l" rtl="0" fontAlgn="base">
              <a:spcBef>
                <a:spcPct val="0"/>
              </a:spcBef>
              <a:spcAft>
                <a:spcPct val="0"/>
              </a:spcAft>
              <a:defRPr sz="4977" kern="1200">
                <a:solidFill>
                  <a:schemeClr val="tx1"/>
                </a:solidFill>
                <a:latin typeface="Arial" charset="0"/>
                <a:ea typeface="+mn-ea"/>
                <a:cs typeface="+mn-cs"/>
              </a:defRPr>
            </a:lvl5pPr>
            <a:lvl6pPr marL="4063797" algn="l" defTabSz="1625519" rtl="0" eaLnBrk="1" latinLnBrk="0" hangingPunct="1">
              <a:defRPr sz="4977" kern="1200">
                <a:solidFill>
                  <a:schemeClr val="tx1"/>
                </a:solidFill>
                <a:latin typeface="Arial" charset="0"/>
                <a:ea typeface="+mn-ea"/>
                <a:cs typeface="+mn-cs"/>
              </a:defRPr>
            </a:lvl6pPr>
            <a:lvl7pPr marL="4876557" algn="l" defTabSz="1625519" rtl="0" eaLnBrk="1" latinLnBrk="0" hangingPunct="1">
              <a:defRPr sz="4977" kern="1200">
                <a:solidFill>
                  <a:schemeClr val="tx1"/>
                </a:solidFill>
                <a:latin typeface="Arial" charset="0"/>
                <a:ea typeface="+mn-ea"/>
                <a:cs typeface="+mn-cs"/>
              </a:defRPr>
            </a:lvl7pPr>
            <a:lvl8pPr marL="5689315" algn="l" defTabSz="1625519" rtl="0" eaLnBrk="1" latinLnBrk="0" hangingPunct="1">
              <a:defRPr sz="4977" kern="1200">
                <a:solidFill>
                  <a:schemeClr val="tx1"/>
                </a:solidFill>
                <a:latin typeface="Arial" charset="0"/>
                <a:ea typeface="+mn-ea"/>
                <a:cs typeface="+mn-cs"/>
              </a:defRPr>
            </a:lvl8pPr>
            <a:lvl9pPr marL="6502075" algn="l" defTabSz="1625519" rtl="0" eaLnBrk="1" latinLnBrk="0" hangingPunct="1">
              <a:defRPr sz="4977" kern="1200">
                <a:solidFill>
                  <a:schemeClr val="tx1"/>
                </a:solidFill>
                <a:latin typeface="Arial" charset="0"/>
                <a:ea typeface="+mn-ea"/>
                <a:cs typeface="+mn-cs"/>
              </a:defRPr>
            </a:lvl9pPr>
          </a:lstStyle>
          <a:p>
            <a:pPr marL="0" marR="0" lvl="0" indent="0" algn="l" defTabSz="529739" rtl="0" eaLnBrk="1" fontAlgn="base" latinLnBrk="0" hangingPunct="1">
              <a:lnSpc>
                <a:spcPct val="100000"/>
              </a:lnSpc>
              <a:spcBef>
                <a:spcPct val="0"/>
              </a:spcBef>
              <a:spcAft>
                <a:spcPct val="0"/>
              </a:spcAft>
              <a:buClrTx/>
              <a:buSzTx/>
              <a:buFontTx/>
              <a:buNone/>
              <a:tabLst/>
              <a:defRPr/>
            </a:pPr>
            <a:fld id="{B3B4BBC4-803A-4EA0-B80E-735CCB0CAF72}" type="slidenum">
              <a:rPr kumimoji="0" lang="en-GB" sz="800" b="1"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529739" rtl="0" eaLnBrk="1" fontAlgn="base" latinLnBrk="0" hangingPunct="1">
                <a:lnSpc>
                  <a:spcPct val="100000"/>
                </a:lnSpc>
                <a:spcBef>
                  <a:spcPct val="0"/>
                </a:spcBef>
                <a:spcAft>
                  <a:spcPct val="0"/>
                </a:spcAft>
                <a:buClrTx/>
                <a:buSzTx/>
                <a:buFontTx/>
                <a:buNone/>
                <a:tabLst/>
                <a:defRPr/>
              </a:pPr>
              <a:t>35</a:t>
            </a:fld>
            <a:endParaRPr kumimoji="0" lang="en-GB" sz="800" b="1" i="0" u="none" strike="noStrike" kern="1200" cap="none" spc="0" normalizeH="0" baseline="0" noProof="0" dirty="0">
              <a:ln>
                <a:noFill/>
              </a:ln>
              <a:solidFill>
                <a:prstClr val="black"/>
              </a:solidFill>
              <a:effectLst/>
              <a:uLnTx/>
              <a:uFillTx/>
              <a:latin typeface="Arial Narrow"/>
              <a:ea typeface="+mn-ea"/>
              <a:cs typeface="+mn-cs"/>
            </a:endParaRPr>
          </a:p>
        </p:txBody>
      </p:sp>
      <p:sp>
        <p:nvSpPr>
          <p:cNvPr id="9" name="Content Placeholder 4"/>
          <p:cNvSpPr>
            <a:spLocks noGrp="1"/>
          </p:cNvSpPr>
          <p:nvPr>
            <p:ph idx="1"/>
            <p:custDataLst>
              <p:tags r:id="rId3"/>
            </p:custDataLst>
          </p:nvPr>
        </p:nvSpPr>
        <p:spPr>
          <a:xfrm>
            <a:off x="609599" y="1055998"/>
            <a:ext cx="9839684" cy="1318903"/>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pPr marL="0" indent="0">
              <a:buNone/>
            </a:pPr>
            <a:r>
              <a:rPr lang="en-GB" b="1" dirty="0">
                <a:solidFill>
                  <a:srgbClr val="00A7B5"/>
                </a:solidFill>
              </a:rPr>
              <a:t>Summary of findings</a:t>
            </a:r>
          </a:p>
        </p:txBody>
      </p:sp>
      <p:graphicFrame>
        <p:nvGraphicFramePr>
          <p:cNvPr id="8" name="Table 3">
            <a:extLst>
              <a:ext uri="{FF2B5EF4-FFF2-40B4-BE49-F238E27FC236}">
                <a16:creationId xmlns:a16="http://schemas.microsoft.com/office/drawing/2014/main" id="{CBCB8BB4-AA53-0781-97D1-EB4CB2F67827}"/>
              </a:ext>
            </a:extLst>
          </p:cNvPr>
          <p:cNvGraphicFramePr>
            <a:graphicFrameLocks noGrp="1"/>
          </p:cNvGraphicFramePr>
          <p:nvPr/>
        </p:nvGraphicFramePr>
        <p:xfrm>
          <a:off x="855907" y="5103659"/>
          <a:ext cx="5416596" cy="814560"/>
        </p:xfrm>
        <a:graphic>
          <a:graphicData uri="http://schemas.openxmlformats.org/drawingml/2006/table">
            <a:tbl>
              <a:tblPr firstRow="1" bandRow="1"/>
              <a:tblGrid>
                <a:gridCol w="292219">
                  <a:extLst>
                    <a:ext uri="{9D8B030D-6E8A-4147-A177-3AD203B41FA5}">
                      <a16:colId xmlns:a16="http://schemas.microsoft.com/office/drawing/2014/main" val="1875447907"/>
                    </a:ext>
                  </a:extLst>
                </a:gridCol>
                <a:gridCol w="5124377">
                  <a:extLst>
                    <a:ext uri="{9D8B030D-6E8A-4147-A177-3AD203B41FA5}">
                      <a16:colId xmlns:a16="http://schemas.microsoft.com/office/drawing/2014/main" val="3702672703"/>
                    </a:ext>
                  </a:extLst>
                </a:gridCol>
              </a:tblGrid>
              <a:tr h="210560">
                <a:tc>
                  <a:txBody>
                    <a:bodyPr/>
                    <a:lstStyle>
                      <a:lvl1pPr marL="0" algn="l" defTabSz="1007943" rtl="0" eaLnBrk="1" latinLnBrk="0" hangingPunct="1">
                        <a:defRPr sz="1984" b="1" kern="1200">
                          <a:solidFill>
                            <a:schemeClr val="lt1"/>
                          </a:solidFill>
                          <a:latin typeface="GT Walsheim Pro Light"/>
                        </a:defRPr>
                      </a:lvl1pPr>
                      <a:lvl2pPr marL="503972" algn="l" defTabSz="1007943" rtl="0" eaLnBrk="1" latinLnBrk="0" hangingPunct="1">
                        <a:defRPr sz="1984" b="1" kern="1200">
                          <a:solidFill>
                            <a:schemeClr val="lt1"/>
                          </a:solidFill>
                          <a:latin typeface="GT Walsheim Pro Light"/>
                        </a:defRPr>
                      </a:lvl2pPr>
                      <a:lvl3pPr marL="1007943" algn="l" defTabSz="1007943" rtl="0" eaLnBrk="1" latinLnBrk="0" hangingPunct="1">
                        <a:defRPr sz="1984" b="1" kern="1200">
                          <a:solidFill>
                            <a:schemeClr val="lt1"/>
                          </a:solidFill>
                          <a:latin typeface="GT Walsheim Pro Light"/>
                        </a:defRPr>
                      </a:lvl3pPr>
                      <a:lvl4pPr marL="1511915" algn="l" defTabSz="1007943" rtl="0" eaLnBrk="1" latinLnBrk="0" hangingPunct="1">
                        <a:defRPr sz="1984" b="1" kern="1200">
                          <a:solidFill>
                            <a:schemeClr val="lt1"/>
                          </a:solidFill>
                          <a:latin typeface="GT Walsheim Pro Light"/>
                        </a:defRPr>
                      </a:lvl4pPr>
                      <a:lvl5pPr marL="2015886" algn="l" defTabSz="1007943" rtl="0" eaLnBrk="1" latinLnBrk="0" hangingPunct="1">
                        <a:defRPr sz="1984" b="1" kern="1200">
                          <a:solidFill>
                            <a:schemeClr val="lt1"/>
                          </a:solidFill>
                          <a:latin typeface="GT Walsheim Pro Light"/>
                        </a:defRPr>
                      </a:lvl5pPr>
                      <a:lvl6pPr marL="2519858" algn="l" defTabSz="1007943" rtl="0" eaLnBrk="1" latinLnBrk="0" hangingPunct="1">
                        <a:defRPr sz="1984" b="1" kern="1200">
                          <a:solidFill>
                            <a:schemeClr val="lt1"/>
                          </a:solidFill>
                          <a:latin typeface="GT Walsheim Pro Light"/>
                        </a:defRPr>
                      </a:lvl6pPr>
                      <a:lvl7pPr marL="3023829" algn="l" defTabSz="1007943" rtl="0" eaLnBrk="1" latinLnBrk="0" hangingPunct="1">
                        <a:defRPr sz="1984" b="1" kern="1200">
                          <a:solidFill>
                            <a:schemeClr val="lt1"/>
                          </a:solidFill>
                          <a:latin typeface="GT Walsheim Pro Light"/>
                        </a:defRPr>
                      </a:lvl7pPr>
                      <a:lvl8pPr marL="3527801" algn="l" defTabSz="1007943" rtl="0" eaLnBrk="1" latinLnBrk="0" hangingPunct="1">
                        <a:defRPr sz="1984" b="1" kern="1200">
                          <a:solidFill>
                            <a:schemeClr val="lt1"/>
                          </a:solidFill>
                          <a:latin typeface="GT Walsheim Pro Light"/>
                        </a:defRPr>
                      </a:lvl8pPr>
                      <a:lvl9pPr marL="4031772" algn="l" defTabSz="1007943" rtl="0" eaLnBrk="1" latinLnBrk="0" hangingPunct="1">
                        <a:defRPr sz="1984" b="1" kern="1200">
                          <a:solidFill>
                            <a:schemeClr val="lt1"/>
                          </a:solidFill>
                          <a:latin typeface="GT Walsheim Pro Light"/>
                        </a:defRPr>
                      </a:lvl9pPr>
                    </a:lstStyle>
                    <a:p>
                      <a:endParaRPr lang="en-GB" sz="1100"/>
                    </a:p>
                  </a:txBody>
                  <a:tcPr marL="96000" marR="121920" marT="24000" marB="2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1007943" rtl="0" eaLnBrk="1" latinLnBrk="0" hangingPunct="1">
                        <a:defRPr sz="1984" b="1" kern="1200">
                          <a:solidFill>
                            <a:schemeClr val="lt1"/>
                          </a:solidFill>
                          <a:latin typeface="GT Walsheim Pro Light"/>
                        </a:defRPr>
                      </a:lvl1pPr>
                      <a:lvl2pPr marL="503972" algn="l" defTabSz="1007943" rtl="0" eaLnBrk="1" latinLnBrk="0" hangingPunct="1">
                        <a:defRPr sz="1984" b="1" kern="1200">
                          <a:solidFill>
                            <a:schemeClr val="lt1"/>
                          </a:solidFill>
                          <a:latin typeface="GT Walsheim Pro Light"/>
                        </a:defRPr>
                      </a:lvl2pPr>
                      <a:lvl3pPr marL="1007943" algn="l" defTabSz="1007943" rtl="0" eaLnBrk="1" latinLnBrk="0" hangingPunct="1">
                        <a:defRPr sz="1984" b="1" kern="1200">
                          <a:solidFill>
                            <a:schemeClr val="lt1"/>
                          </a:solidFill>
                          <a:latin typeface="GT Walsheim Pro Light"/>
                        </a:defRPr>
                      </a:lvl3pPr>
                      <a:lvl4pPr marL="1511915" algn="l" defTabSz="1007943" rtl="0" eaLnBrk="1" latinLnBrk="0" hangingPunct="1">
                        <a:defRPr sz="1984" b="1" kern="1200">
                          <a:solidFill>
                            <a:schemeClr val="lt1"/>
                          </a:solidFill>
                          <a:latin typeface="GT Walsheim Pro Light"/>
                        </a:defRPr>
                      </a:lvl4pPr>
                      <a:lvl5pPr marL="2015886" algn="l" defTabSz="1007943" rtl="0" eaLnBrk="1" latinLnBrk="0" hangingPunct="1">
                        <a:defRPr sz="1984" b="1" kern="1200">
                          <a:solidFill>
                            <a:schemeClr val="lt1"/>
                          </a:solidFill>
                          <a:latin typeface="GT Walsheim Pro Light"/>
                        </a:defRPr>
                      </a:lvl5pPr>
                      <a:lvl6pPr marL="2519858" algn="l" defTabSz="1007943" rtl="0" eaLnBrk="1" latinLnBrk="0" hangingPunct="1">
                        <a:defRPr sz="1984" b="1" kern="1200">
                          <a:solidFill>
                            <a:schemeClr val="lt1"/>
                          </a:solidFill>
                          <a:latin typeface="GT Walsheim Pro Light"/>
                        </a:defRPr>
                      </a:lvl6pPr>
                      <a:lvl7pPr marL="3023829" algn="l" defTabSz="1007943" rtl="0" eaLnBrk="1" latinLnBrk="0" hangingPunct="1">
                        <a:defRPr sz="1984" b="1" kern="1200">
                          <a:solidFill>
                            <a:schemeClr val="lt1"/>
                          </a:solidFill>
                          <a:latin typeface="GT Walsheim Pro Light"/>
                        </a:defRPr>
                      </a:lvl7pPr>
                      <a:lvl8pPr marL="3527801" algn="l" defTabSz="1007943" rtl="0" eaLnBrk="1" latinLnBrk="0" hangingPunct="1">
                        <a:defRPr sz="1984" b="1" kern="1200">
                          <a:solidFill>
                            <a:schemeClr val="lt1"/>
                          </a:solidFill>
                          <a:latin typeface="GT Walsheim Pro Light"/>
                        </a:defRPr>
                      </a:lvl8pPr>
                      <a:lvl9pPr marL="4031772" algn="l" defTabSz="1007943" rtl="0" eaLnBrk="1" latinLnBrk="0" hangingPunct="1">
                        <a:defRPr sz="1984" b="1" kern="1200">
                          <a:solidFill>
                            <a:schemeClr val="lt1"/>
                          </a:solidFill>
                          <a:latin typeface="GT Walsheim Pro Light"/>
                        </a:defRPr>
                      </a:lvl9pPr>
                    </a:lstStyle>
                    <a:p>
                      <a:r>
                        <a:rPr lang="en-GB" sz="1100" b="0" kern="1200" dirty="0">
                          <a:solidFill>
                            <a:prstClr val="black"/>
                          </a:solidFill>
                          <a:latin typeface="+mn-lt"/>
                          <a:ea typeface="+mn-ea"/>
                          <a:cs typeface="Arial" panose="020B0604020202020204" pitchFamily="34" charset="0"/>
                        </a:rPr>
                        <a:t>No significant weaknesses in arrangements identified or improvement recommendation made.</a:t>
                      </a:r>
                    </a:p>
                  </a:txBody>
                  <a:tcPr marL="96000" marR="121920" marT="24000" marB="2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948299"/>
                  </a:ext>
                </a:extLst>
              </a:tr>
              <a:tr h="373120">
                <a:tc>
                  <a:txBody>
                    <a:bodyPr/>
                    <a:lstStyle>
                      <a:lvl1pPr marL="0" algn="l" defTabSz="1007943" rtl="0" eaLnBrk="1" latinLnBrk="0" hangingPunct="1">
                        <a:defRPr sz="1984" kern="1200">
                          <a:solidFill>
                            <a:schemeClr val="dk1"/>
                          </a:solidFill>
                          <a:latin typeface="GT Walsheim Pro Light"/>
                        </a:defRPr>
                      </a:lvl1pPr>
                      <a:lvl2pPr marL="503972" algn="l" defTabSz="1007943" rtl="0" eaLnBrk="1" latinLnBrk="0" hangingPunct="1">
                        <a:defRPr sz="1984" kern="1200">
                          <a:solidFill>
                            <a:schemeClr val="dk1"/>
                          </a:solidFill>
                          <a:latin typeface="GT Walsheim Pro Light"/>
                        </a:defRPr>
                      </a:lvl2pPr>
                      <a:lvl3pPr marL="1007943" algn="l" defTabSz="1007943" rtl="0" eaLnBrk="1" latinLnBrk="0" hangingPunct="1">
                        <a:defRPr sz="1984" kern="1200">
                          <a:solidFill>
                            <a:schemeClr val="dk1"/>
                          </a:solidFill>
                          <a:latin typeface="GT Walsheim Pro Light"/>
                        </a:defRPr>
                      </a:lvl3pPr>
                      <a:lvl4pPr marL="1511915" algn="l" defTabSz="1007943" rtl="0" eaLnBrk="1" latinLnBrk="0" hangingPunct="1">
                        <a:defRPr sz="1984" kern="1200">
                          <a:solidFill>
                            <a:schemeClr val="dk1"/>
                          </a:solidFill>
                          <a:latin typeface="GT Walsheim Pro Light"/>
                        </a:defRPr>
                      </a:lvl4pPr>
                      <a:lvl5pPr marL="2015886" algn="l" defTabSz="1007943" rtl="0" eaLnBrk="1" latinLnBrk="0" hangingPunct="1">
                        <a:defRPr sz="1984" kern="1200">
                          <a:solidFill>
                            <a:schemeClr val="dk1"/>
                          </a:solidFill>
                          <a:latin typeface="GT Walsheim Pro Light"/>
                        </a:defRPr>
                      </a:lvl5pPr>
                      <a:lvl6pPr marL="2519858" algn="l" defTabSz="1007943" rtl="0" eaLnBrk="1" latinLnBrk="0" hangingPunct="1">
                        <a:defRPr sz="1984" kern="1200">
                          <a:solidFill>
                            <a:schemeClr val="dk1"/>
                          </a:solidFill>
                          <a:latin typeface="GT Walsheim Pro Light"/>
                        </a:defRPr>
                      </a:lvl6pPr>
                      <a:lvl7pPr marL="3023829" algn="l" defTabSz="1007943" rtl="0" eaLnBrk="1" latinLnBrk="0" hangingPunct="1">
                        <a:defRPr sz="1984" kern="1200">
                          <a:solidFill>
                            <a:schemeClr val="dk1"/>
                          </a:solidFill>
                          <a:latin typeface="GT Walsheim Pro Light"/>
                        </a:defRPr>
                      </a:lvl7pPr>
                      <a:lvl8pPr marL="3527801" algn="l" defTabSz="1007943" rtl="0" eaLnBrk="1" latinLnBrk="0" hangingPunct="1">
                        <a:defRPr sz="1984" kern="1200">
                          <a:solidFill>
                            <a:schemeClr val="dk1"/>
                          </a:solidFill>
                          <a:latin typeface="GT Walsheim Pro Light"/>
                        </a:defRPr>
                      </a:lvl8pPr>
                      <a:lvl9pPr marL="4031772" algn="l" defTabSz="1007943" rtl="0" eaLnBrk="1" latinLnBrk="0" hangingPunct="1">
                        <a:defRPr sz="1984" kern="1200">
                          <a:solidFill>
                            <a:schemeClr val="dk1"/>
                          </a:solidFill>
                          <a:latin typeface="GT Walsheim Pro Light"/>
                        </a:defRPr>
                      </a:lvl9pPr>
                    </a:lstStyle>
                    <a:p>
                      <a:endParaRPr lang="en-GB" sz="1100" b="1" kern="1200">
                        <a:solidFill>
                          <a:prstClr val="black"/>
                        </a:solidFill>
                        <a:latin typeface="GT Walsheim Pro Light"/>
                        <a:ea typeface="+mn-ea"/>
                        <a:cs typeface="Arial" panose="020B0604020202020204" pitchFamily="34" charset="0"/>
                      </a:endParaRPr>
                    </a:p>
                  </a:txBody>
                  <a:tcPr marL="96000" marR="121920" marT="24000" marB="2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1007943" rtl="0" eaLnBrk="1" latinLnBrk="0" hangingPunct="1">
                        <a:defRPr sz="1984" kern="1200">
                          <a:solidFill>
                            <a:schemeClr val="dk1"/>
                          </a:solidFill>
                          <a:latin typeface="GT Walsheim Pro Light"/>
                        </a:defRPr>
                      </a:lvl1pPr>
                      <a:lvl2pPr marL="503972" algn="l" defTabSz="1007943" rtl="0" eaLnBrk="1" latinLnBrk="0" hangingPunct="1">
                        <a:defRPr sz="1984" kern="1200">
                          <a:solidFill>
                            <a:schemeClr val="dk1"/>
                          </a:solidFill>
                          <a:latin typeface="GT Walsheim Pro Light"/>
                        </a:defRPr>
                      </a:lvl2pPr>
                      <a:lvl3pPr marL="1007943" algn="l" defTabSz="1007943" rtl="0" eaLnBrk="1" latinLnBrk="0" hangingPunct="1">
                        <a:defRPr sz="1984" kern="1200">
                          <a:solidFill>
                            <a:schemeClr val="dk1"/>
                          </a:solidFill>
                          <a:latin typeface="GT Walsheim Pro Light"/>
                        </a:defRPr>
                      </a:lvl3pPr>
                      <a:lvl4pPr marL="1511915" algn="l" defTabSz="1007943" rtl="0" eaLnBrk="1" latinLnBrk="0" hangingPunct="1">
                        <a:defRPr sz="1984" kern="1200">
                          <a:solidFill>
                            <a:schemeClr val="dk1"/>
                          </a:solidFill>
                          <a:latin typeface="GT Walsheim Pro Light"/>
                        </a:defRPr>
                      </a:lvl4pPr>
                      <a:lvl5pPr marL="2015886" algn="l" defTabSz="1007943" rtl="0" eaLnBrk="1" latinLnBrk="0" hangingPunct="1">
                        <a:defRPr sz="1984" kern="1200">
                          <a:solidFill>
                            <a:schemeClr val="dk1"/>
                          </a:solidFill>
                          <a:latin typeface="GT Walsheim Pro Light"/>
                        </a:defRPr>
                      </a:lvl5pPr>
                      <a:lvl6pPr marL="2519858" algn="l" defTabSz="1007943" rtl="0" eaLnBrk="1" latinLnBrk="0" hangingPunct="1">
                        <a:defRPr sz="1984" kern="1200">
                          <a:solidFill>
                            <a:schemeClr val="dk1"/>
                          </a:solidFill>
                          <a:latin typeface="GT Walsheim Pro Light"/>
                        </a:defRPr>
                      </a:lvl6pPr>
                      <a:lvl7pPr marL="3023829" algn="l" defTabSz="1007943" rtl="0" eaLnBrk="1" latinLnBrk="0" hangingPunct="1">
                        <a:defRPr sz="1984" kern="1200">
                          <a:solidFill>
                            <a:schemeClr val="dk1"/>
                          </a:solidFill>
                          <a:latin typeface="GT Walsheim Pro Light"/>
                        </a:defRPr>
                      </a:lvl7pPr>
                      <a:lvl8pPr marL="3527801" algn="l" defTabSz="1007943" rtl="0" eaLnBrk="1" latinLnBrk="0" hangingPunct="1">
                        <a:defRPr sz="1984" kern="1200">
                          <a:solidFill>
                            <a:schemeClr val="dk1"/>
                          </a:solidFill>
                          <a:latin typeface="GT Walsheim Pro Light"/>
                        </a:defRPr>
                      </a:lvl8pPr>
                      <a:lvl9pPr marL="4031772" algn="l" defTabSz="1007943" rtl="0" eaLnBrk="1" latinLnBrk="0" hangingPunct="1">
                        <a:defRPr sz="1984" kern="1200">
                          <a:solidFill>
                            <a:schemeClr val="dk1"/>
                          </a:solidFill>
                          <a:latin typeface="GT Walsheim Pro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100" b="0" kern="1200">
                          <a:solidFill>
                            <a:prstClr val="black"/>
                          </a:solidFill>
                          <a:latin typeface="GT Walsheim Pro Light"/>
                          <a:ea typeface="+mn-ea"/>
                          <a:cs typeface="Arial" panose="020B0604020202020204" pitchFamily="34" charset="0"/>
                        </a:rPr>
                        <a:t>No significant weaknesses in arrangements identified, but improvement recommendations made.</a:t>
                      </a:r>
                    </a:p>
                  </a:txBody>
                  <a:tcPr marL="96000" marR="121920" marT="24000" marB="2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179111"/>
                  </a:ext>
                </a:extLst>
              </a:tr>
              <a:tr h="210560">
                <a:tc>
                  <a:txBody>
                    <a:bodyPr/>
                    <a:lstStyle>
                      <a:lvl1pPr marL="0" algn="l" defTabSz="1007943" rtl="0" eaLnBrk="1" latinLnBrk="0" hangingPunct="1">
                        <a:defRPr sz="1984" kern="1200">
                          <a:solidFill>
                            <a:schemeClr val="dk1"/>
                          </a:solidFill>
                          <a:latin typeface="GT Walsheim Pro Light"/>
                        </a:defRPr>
                      </a:lvl1pPr>
                      <a:lvl2pPr marL="503972" algn="l" defTabSz="1007943" rtl="0" eaLnBrk="1" latinLnBrk="0" hangingPunct="1">
                        <a:defRPr sz="1984" kern="1200">
                          <a:solidFill>
                            <a:schemeClr val="dk1"/>
                          </a:solidFill>
                          <a:latin typeface="GT Walsheim Pro Light"/>
                        </a:defRPr>
                      </a:lvl2pPr>
                      <a:lvl3pPr marL="1007943" algn="l" defTabSz="1007943" rtl="0" eaLnBrk="1" latinLnBrk="0" hangingPunct="1">
                        <a:defRPr sz="1984" kern="1200">
                          <a:solidFill>
                            <a:schemeClr val="dk1"/>
                          </a:solidFill>
                          <a:latin typeface="GT Walsheim Pro Light"/>
                        </a:defRPr>
                      </a:lvl3pPr>
                      <a:lvl4pPr marL="1511915" algn="l" defTabSz="1007943" rtl="0" eaLnBrk="1" latinLnBrk="0" hangingPunct="1">
                        <a:defRPr sz="1984" kern="1200">
                          <a:solidFill>
                            <a:schemeClr val="dk1"/>
                          </a:solidFill>
                          <a:latin typeface="GT Walsheim Pro Light"/>
                        </a:defRPr>
                      </a:lvl4pPr>
                      <a:lvl5pPr marL="2015886" algn="l" defTabSz="1007943" rtl="0" eaLnBrk="1" latinLnBrk="0" hangingPunct="1">
                        <a:defRPr sz="1984" kern="1200">
                          <a:solidFill>
                            <a:schemeClr val="dk1"/>
                          </a:solidFill>
                          <a:latin typeface="GT Walsheim Pro Light"/>
                        </a:defRPr>
                      </a:lvl5pPr>
                      <a:lvl6pPr marL="2519858" algn="l" defTabSz="1007943" rtl="0" eaLnBrk="1" latinLnBrk="0" hangingPunct="1">
                        <a:defRPr sz="1984" kern="1200">
                          <a:solidFill>
                            <a:schemeClr val="dk1"/>
                          </a:solidFill>
                          <a:latin typeface="GT Walsheim Pro Light"/>
                        </a:defRPr>
                      </a:lvl6pPr>
                      <a:lvl7pPr marL="3023829" algn="l" defTabSz="1007943" rtl="0" eaLnBrk="1" latinLnBrk="0" hangingPunct="1">
                        <a:defRPr sz="1984" kern="1200">
                          <a:solidFill>
                            <a:schemeClr val="dk1"/>
                          </a:solidFill>
                          <a:latin typeface="GT Walsheim Pro Light"/>
                        </a:defRPr>
                      </a:lvl7pPr>
                      <a:lvl8pPr marL="3527801" algn="l" defTabSz="1007943" rtl="0" eaLnBrk="1" latinLnBrk="0" hangingPunct="1">
                        <a:defRPr sz="1984" kern="1200">
                          <a:solidFill>
                            <a:schemeClr val="dk1"/>
                          </a:solidFill>
                          <a:latin typeface="GT Walsheim Pro Light"/>
                        </a:defRPr>
                      </a:lvl8pPr>
                      <a:lvl9pPr marL="4031772" algn="l" defTabSz="1007943" rtl="0" eaLnBrk="1" latinLnBrk="0" hangingPunct="1">
                        <a:defRPr sz="1984" kern="1200">
                          <a:solidFill>
                            <a:schemeClr val="dk1"/>
                          </a:solidFill>
                          <a:latin typeface="GT Walsheim Pro Light"/>
                        </a:defRPr>
                      </a:lvl9pPr>
                    </a:lstStyle>
                    <a:p>
                      <a:endParaRPr lang="en-GB" sz="1100"/>
                    </a:p>
                  </a:txBody>
                  <a:tcPr marL="96000" marR="121920" marT="24000" marB="2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1007943" rtl="0" eaLnBrk="1" latinLnBrk="0" hangingPunct="1">
                        <a:defRPr sz="1984" kern="1200">
                          <a:solidFill>
                            <a:schemeClr val="dk1"/>
                          </a:solidFill>
                          <a:latin typeface="GT Walsheim Pro Light"/>
                        </a:defRPr>
                      </a:lvl1pPr>
                      <a:lvl2pPr marL="503972" algn="l" defTabSz="1007943" rtl="0" eaLnBrk="1" latinLnBrk="0" hangingPunct="1">
                        <a:defRPr sz="1984" kern="1200">
                          <a:solidFill>
                            <a:schemeClr val="dk1"/>
                          </a:solidFill>
                          <a:latin typeface="GT Walsheim Pro Light"/>
                        </a:defRPr>
                      </a:lvl2pPr>
                      <a:lvl3pPr marL="1007943" algn="l" defTabSz="1007943" rtl="0" eaLnBrk="1" latinLnBrk="0" hangingPunct="1">
                        <a:defRPr sz="1984" kern="1200">
                          <a:solidFill>
                            <a:schemeClr val="dk1"/>
                          </a:solidFill>
                          <a:latin typeface="GT Walsheim Pro Light"/>
                        </a:defRPr>
                      </a:lvl3pPr>
                      <a:lvl4pPr marL="1511915" algn="l" defTabSz="1007943" rtl="0" eaLnBrk="1" latinLnBrk="0" hangingPunct="1">
                        <a:defRPr sz="1984" kern="1200">
                          <a:solidFill>
                            <a:schemeClr val="dk1"/>
                          </a:solidFill>
                          <a:latin typeface="GT Walsheim Pro Light"/>
                        </a:defRPr>
                      </a:lvl4pPr>
                      <a:lvl5pPr marL="2015886" algn="l" defTabSz="1007943" rtl="0" eaLnBrk="1" latinLnBrk="0" hangingPunct="1">
                        <a:defRPr sz="1984" kern="1200">
                          <a:solidFill>
                            <a:schemeClr val="dk1"/>
                          </a:solidFill>
                          <a:latin typeface="GT Walsheim Pro Light"/>
                        </a:defRPr>
                      </a:lvl5pPr>
                      <a:lvl6pPr marL="2519858" algn="l" defTabSz="1007943" rtl="0" eaLnBrk="1" latinLnBrk="0" hangingPunct="1">
                        <a:defRPr sz="1984" kern="1200">
                          <a:solidFill>
                            <a:schemeClr val="dk1"/>
                          </a:solidFill>
                          <a:latin typeface="GT Walsheim Pro Light"/>
                        </a:defRPr>
                      </a:lvl6pPr>
                      <a:lvl7pPr marL="3023829" algn="l" defTabSz="1007943" rtl="0" eaLnBrk="1" latinLnBrk="0" hangingPunct="1">
                        <a:defRPr sz="1984" kern="1200">
                          <a:solidFill>
                            <a:schemeClr val="dk1"/>
                          </a:solidFill>
                          <a:latin typeface="GT Walsheim Pro Light"/>
                        </a:defRPr>
                      </a:lvl7pPr>
                      <a:lvl8pPr marL="3527801" algn="l" defTabSz="1007943" rtl="0" eaLnBrk="1" latinLnBrk="0" hangingPunct="1">
                        <a:defRPr sz="1984" kern="1200">
                          <a:solidFill>
                            <a:schemeClr val="dk1"/>
                          </a:solidFill>
                          <a:latin typeface="GT Walsheim Pro Light"/>
                        </a:defRPr>
                      </a:lvl8pPr>
                      <a:lvl9pPr marL="4031772" algn="l" defTabSz="1007943" rtl="0" eaLnBrk="1" latinLnBrk="0" hangingPunct="1">
                        <a:defRPr sz="1984" kern="1200">
                          <a:solidFill>
                            <a:schemeClr val="dk1"/>
                          </a:solidFill>
                          <a:latin typeface="GT Walsheim Pro Light"/>
                        </a:defRPr>
                      </a:lvl9pPr>
                    </a:lstStyle>
                    <a:p>
                      <a:r>
                        <a:rPr lang="en-GB" sz="1100" b="0" kern="1200" dirty="0">
                          <a:solidFill>
                            <a:prstClr val="black"/>
                          </a:solidFill>
                          <a:latin typeface="GT Walsheim Pro Light"/>
                          <a:ea typeface="+mn-ea"/>
                          <a:cs typeface="Arial" panose="020B0604020202020204" pitchFamily="34" charset="0"/>
                        </a:rPr>
                        <a:t>Significant weaknesses in arrangements identified and key recommendations made.</a:t>
                      </a:r>
                    </a:p>
                  </a:txBody>
                  <a:tcPr marL="96000" marR="121920" marT="24000" marB="2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270758"/>
                  </a:ext>
                </a:extLst>
              </a:tr>
            </a:tbl>
          </a:graphicData>
        </a:graphic>
      </p:graphicFrame>
      <p:pic>
        <p:nvPicPr>
          <p:cNvPr id="5" name="Picture 4">
            <a:extLst>
              <a:ext uri="{FF2B5EF4-FFF2-40B4-BE49-F238E27FC236}">
                <a16:creationId xmlns:a16="http://schemas.microsoft.com/office/drawing/2014/main" id="{E8A1C160-3C9C-A80B-C8F4-A78B315E0CF7}"/>
              </a:ext>
            </a:extLst>
          </p:cNvPr>
          <p:cNvPicPr>
            <a:picLocks noChangeAspect="1"/>
          </p:cNvPicPr>
          <p:nvPr/>
        </p:nvPicPr>
        <p:blipFill>
          <a:blip r:embed="rId6"/>
          <a:stretch>
            <a:fillRect/>
          </a:stretch>
        </p:blipFill>
        <p:spPr>
          <a:xfrm>
            <a:off x="729625" y="1868070"/>
            <a:ext cx="9719659" cy="3121861"/>
          </a:xfrm>
          <a:prstGeom prst="rect">
            <a:avLst/>
          </a:prstGeom>
        </p:spPr>
      </p:pic>
    </p:spTree>
    <p:custDataLst>
      <p:tags r:id="rId1"/>
    </p:custDataLst>
    <p:extLst>
      <p:ext uri="{BB962C8B-B14F-4D97-AF65-F5344CB8AC3E}">
        <p14:creationId xmlns:p14="http://schemas.microsoft.com/office/powerpoint/2010/main" val="690097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FC95-2005-4DFE-BD8C-DE8F59E3EBEC}"/>
              </a:ext>
            </a:extLst>
          </p:cNvPr>
          <p:cNvSpPr>
            <a:spLocks noGrp="1"/>
          </p:cNvSpPr>
          <p:nvPr>
            <p:ph type="title"/>
            <p:custDataLst>
              <p:tags r:id="rId2"/>
            </p:custDataLst>
          </p:nvPr>
        </p:nvSpPr>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r>
              <a:rPr lang="en-GB" sz="2667" dirty="0"/>
              <a:t>Value for Money arrangements</a:t>
            </a:r>
          </a:p>
        </p:txBody>
      </p:sp>
      <p:sp>
        <p:nvSpPr>
          <p:cNvPr id="4" name="Slide Number Placeholder 3"/>
          <p:cNvSpPr>
            <a:spLocks noGrp="1"/>
          </p:cNvSpPr>
          <p:nvPr>
            <p:ph type="sldNum" sz="quarter" idx="12"/>
          </p:nvPr>
        </p:nvSpPr>
        <p:spPr>
          <a:xfrm>
            <a:off x="729625" y="9504000"/>
            <a:ext cx="252563" cy="183425"/>
          </a:xfrm>
          <a:prstGeom prst="rect">
            <a:avLst/>
          </a:prstGeom>
        </p:spPr>
        <p:txBody>
          <a:bodyPr vert="horz" lIns="0" tIns="0" rIns="0" bIns="0" rtlCol="0" anchor="t" anchorCtr="0"/>
          <a:lstStyle>
            <a:defPPr>
              <a:defRPr lang="en-US"/>
            </a:defPPr>
            <a:lvl1pPr algn="l" rtl="0" fontAlgn="base">
              <a:spcBef>
                <a:spcPct val="0"/>
              </a:spcBef>
              <a:spcAft>
                <a:spcPct val="0"/>
              </a:spcAft>
              <a:defRPr sz="4977" kern="1200">
                <a:solidFill>
                  <a:schemeClr val="tx1"/>
                </a:solidFill>
                <a:latin typeface="Arial" charset="0"/>
                <a:ea typeface="+mn-ea"/>
                <a:cs typeface="+mn-cs"/>
              </a:defRPr>
            </a:lvl1pPr>
            <a:lvl2pPr marL="812760" algn="l" rtl="0" fontAlgn="base">
              <a:spcBef>
                <a:spcPct val="0"/>
              </a:spcBef>
              <a:spcAft>
                <a:spcPct val="0"/>
              </a:spcAft>
              <a:defRPr sz="4977" kern="1200">
                <a:solidFill>
                  <a:schemeClr val="tx1"/>
                </a:solidFill>
                <a:latin typeface="Arial" charset="0"/>
                <a:ea typeface="+mn-ea"/>
                <a:cs typeface="+mn-cs"/>
              </a:defRPr>
            </a:lvl2pPr>
            <a:lvl3pPr marL="1625519" algn="l" rtl="0" fontAlgn="base">
              <a:spcBef>
                <a:spcPct val="0"/>
              </a:spcBef>
              <a:spcAft>
                <a:spcPct val="0"/>
              </a:spcAft>
              <a:defRPr sz="4977" kern="1200">
                <a:solidFill>
                  <a:schemeClr val="tx1"/>
                </a:solidFill>
                <a:latin typeface="Arial" charset="0"/>
                <a:ea typeface="+mn-ea"/>
                <a:cs typeface="+mn-cs"/>
              </a:defRPr>
            </a:lvl3pPr>
            <a:lvl4pPr marL="2438278" algn="l" rtl="0" fontAlgn="base">
              <a:spcBef>
                <a:spcPct val="0"/>
              </a:spcBef>
              <a:spcAft>
                <a:spcPct val="0"/>
              </a:spcAft>
              <a:defRPr sz="4977" kern="1200">
                <a:solidFill>
                  <a:schemeClr val="tx1"/>
                </a:solidFill>
                <a:latin typeface="Arial" charset="0"/>
                <a:ea typeface="+mn-ea"/>
                <a:cs typeface="+mn-cs"/>
              </a:defRPr>
            </a:lvl4pPr>
            <a:lvl5pPr marL="3251037" algn="l" rtl="0" fontAlgn="base">
              <a:spcBef>
                <a:spcPct val="0"/>
              </a:spcBef>
              <a:spcAft>
                <a:spcPct val="0"/>
              </a:spcAft>
              <a:defRPr sz="4977" kern="1200">
                <a:solidFill>
                  <a:schemeClr val="tx1"/>
                </a:solidFill>
                <a:latin typeface="Arial" charset="0"/>
                <a:ea typeface="+mn-ea"/>
                <a:cs typeface="+mn-cs"/>
              </a:defRPr>
            </a:lvl5pPr>
            <a:lvl6pPr marL="4063797" algn="l" defTabSz="1625519" rtl="0" eaLnBrk="1" latinLnBrk="0" hangingPunct="1">
              <a:defRPr sz="4977" kern="1200">
                <a:solidFill>
                  <a:schemeClr val="tx1"/>
                </a:solidFill>
                <a:latin typeface="Arial" charset="0"/>
                <a:ea typeface="+mn-ea"/>
                <a:cs typeface="+mn-cs"/>
              </a:defRPr>
            </a:lvl6pPr>
            <a:lvl7pPr marL="4876557" algn="l" defTabSz="1625519" rtl="0" eaLnBrk="1" latinLnBrk="0" hangingPunct="1">
              <a:defRPr sz="4977" kern="1200">
                <a:solidFill>
                  <a:schemeClr val="tx1"/>
                </a:solidFill>
                <a:latin typeface="Arial" charset="0"/>
                <a:ea typeface="+mn-ea"/>
                <a:cs typeface="+mn-cs"/>
              </a:defRPr>
            </a:lvl7pPr>
            <a:lvl8pPr marL="5689315" algn="l" defTabSz="1625519" rtl="0" eaLnBrk="1" latinLnBrk="0" hangingPunct="1">
              <a:defRPr sz="4977" kern="1200">
                <a:solidFill>
                  <a:schemeClr val="tx1"/>
                </a:solidFill>
                <a:latin typeface="Arial" charset="0"/>
                <a:ea typeface="+mn-ea"/>
                <a:cs typeface="+mn-cs"/>
              </a:defRPr>
            </a:lvl8pPr>
            <a:lvl9pPr marL="6502075" algn="l" defTabSz="1625519" rtl="0" eaLnBrk="1" latinLnBrk="0" hangingPunct="1">
              <a:defRPr sz="4977" kern="1200">
                <a:solidFill>
                  <a:schemeClr val="tx1"/>
                </a:solidFill>
                <a:latin typeface="Arial" charset="0"/>
                <a:ea typeface="+mn-ea"/>
                <a:cs typeface="+mn-cs"/>
              </a:defRPr>
            </a:lvl9pPr>
          </a:lstStyle>
          <a:p>
            <a:pPr marL="0" marR="0" lvl="0" indent="0" algn="l" defTabSz="529739" rtl="0" eaLnBrk="1" fontAlgn="base" latinLnBrk="0" hangingPunct="1">
              <a:lnSpc>
                <a:spcPct val="100000"/>
              </a:lnSpc>
              <a:spcBef>
                <a:spcPct val="0"/>
              </a:spcBef>
              <a:spcAft>
                <a:spcPct val="0"/>
              </a:spcAft>
              <a:buClrTx/>
              <a:buSzTx/>
              <a:buFontTx/>
              <a:buNone/>
              <a:tabLst/>
              <a:defRPr/>
            </a:pPr>
            <a:fld id="{B3B4BBC4-803A-4EA0-B80E-735CCB0CAF72}" type="slidenum">
              <a:rPr kumimoji="0" lang="en-GB" sz="800" b="1"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529739" rtl="0" eaLnBrk="1" fontAlgn="base" latinLnBrk="0" hangingPunct="1">
                <a:lnSpc>
                  <a:spcPct val="100000"/>
                </a:lnSpc>
                <a:spcBef>
                  <a:spcPct val="0"/>
                </a:spcBef>
                <a:spcAft>
                  <a:spcPct val="0"/>
                </a:spcAft>
                <a:buClrTx/>
                <a:buSzTx/>
                <a:buFontTx/>
                <a:buNone/>
                <a:tabLst/>
                <a:defRPr/>
              </a:pPr>
              <a:t>36</a:t>
            </a:fld>
            <a:endParaRPr kumimoji="0" lang="en-GB" sz="800" b="1" i="0" u="none" strike="noStrike" kern="1200" cap="none" spc="0" normalizeH="0" baseline="0" noProof="0" dirty="0">
              <a:ln>
                <a:noFill/>
              </a:ln>
              <a:solidFill>
                <a:prstClr val="black"/>
              </a:solidFill>
              <a:effectLst/>
              <a:uLnTx/>
              <a:uFillTx/>
              <a:latin typeface="Arial Narrow"/>
              <a:ea typeface="+mn-ea"/>
              <a:cs typeface="+mn-cs"/>
            </a:endParaRPr>
          </a:p>
        </p:txBody>
      </p:sp>
      <p:sp>
        <p:nvSpPr>
          <p:cNvPr id="9" name="Content Placeholder 4"/>
          <p:cNvSpPr>
            <a:spLocks noGrp="1"/>
          </p:cNvSpPr>
          <p:nvPr>
            <p:ph idx="1"/>
            <p:custDataLst>
              <p:tags r:id="rId3"/>
            </p:custDataLst>
          </p:nvPr>
        </p:nvSpPr>
        <p:spPr>
          <a:xfrm>
            <a:off x="609599" y="1055998"/>
            <a:ext cx="9839684" cy="3131309"/>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pPr marL="0" indent="0">
              <a:buNone/>
            </a:pPr>
            <a:r>
              <a:rPr lang="en-GB" sz="2400" b="1" dirty="0">
                <a:solidFill>
                  <a:srgbClr val="00A7B5"/>
                </a:solidFill>
              </a:rPr>
              <a:t>Grant Thornton’s NHS client base – 76 bodies – 16 ICBs and 60 trusts</a:t>
            </a:r>
          </a:p>
          <a:p>
            <a:pPr marL="0" indent="0">
              <a:buNone/>
            </a:pPr>
            <a:r>
              <a:rPr lang="en-GB" sz="2400" b="1" dirty="0">
                <a:solidFill>
                  <a:srgbClr val="00A7B5"/>
                </a:solidFill>
              </a:rPr>
              <a:t>Outcomes</a:t>
            </a:r>
          </a:p>
          <a:p>
            <a:pPr marL="0" indent="0">
              <a:buNone/>
            </a:pPr>
            <a:endParaRPr lang="en-GB" b="1" dirty="0">
              <a:solidFill>
                <a:srgbClr val="00A7B5"/>
              </a:solidFill>
            </a:endParaRPr>
          </a:p>
        </p:txBody>
      </p:sp>
      <p:graphicFrame>
        <p:nvGraphicFramePr>
          <p:cNvPr id="3" name="Table 4">
            <a:extLst>
              <a:ext uri="{FF2B5EF4-FFF2-40B4-BE49-F238E27FC236}">
                <a16:creationId xmlns:a16="http://schemas.microsoft.com/office/drawing/2014/main" id="{913DA2A5-4D63-89E7-E28C-378597A2F2AE}"/>
              </a:ext>
            </a:extLst>
          </p:cNvPr>
          <p:cNvGraphicFramePr>
            <a:graphicFrameLocks noGrp="1"/>
          </p:cNvGraphicFramePr>
          <p:nvPr/>
        </p:nvGraphicFramePr>
        <p:xfrm>
          <a:off x="1554920" y="2237024"/>
          <a:ext cx="8128000" cy="377952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val="1498472815"/>
                    </a:ext>
                  </a:extLst>
                </a:gridCol>
                <a:gridCol w="2032000">
                  <a:extLst>
                    <a:ext uri="{9D8B030D-6E8A-4147-A177-3AD203B41FA5}">
                      <a16:colId xmlns:a16="http://schemas.microsoft.com/office/drawing/2014/main" val="1825555653"/>
                    </a:ext>
                  </a:extLst>
                </a:gridCol>
                <a:gridCol w="2032000">
                  <a:extLst>
                    <a:ext uri="{9D8B030D-6E8A-4147-A177-3AD203B41FA5}">
                      <a16:colId xmlns:a16="http://schemas.microsoft.com/office/drawing/2014/main" val="3736215254"/>
                    </a:ext>
                  </a:extLst>
                </a:gridCol>
                <a:gridCol w="2032000">
                  <a:extLst>
                    <a:ext uri="{9D8B030D-6E8A-4147-A177-3AD203B41FA5}">
                      <a16:colId xmlns:a16="http://schemas.microsoft.com/office/drawing/2014/main" val="4197673515"/>
                    </a:ext>
                  </a:extLst>
                </a:gridCol>
              </a:tblGrid>
              <a:tr h="853440">
                <a:tc>
                  <a:txBody>
                    <a:bodyPr/>
                    <a:lstStyle/>
                    <a:p>
                      <a:endParaRPr lang="en-GB" sz="2400" dirty="0"/>
                    </a:p>
                  </a:txBody>
                  <a:tcPr marL="121920" marR="121920" marT="60960" marB="60960"/>
                </a:tc>
                <a:tc>
                  <a:txBody>
                    <a:bodyPr/>
                    <a:lstStyle/>
                    <a:p>
                      <a:r>
                        <a:rPr lang="en-GB" sz="2400" dirty="0"/>
                        <a:t>Financial sustainability</a:t>
                      </a:r>
                    </a:p>
                  </a:txBody>
                  <a:tcPr marL="121920" marR="121920" marT="60960" marB="60960"/>
                </a:tc>
                <a:tc>
                  <a:txBody>
                    <a:bodyPr/>
                    <a:lstStyle/>
                    <a:p>
                      <a:r>
                        <a:rPr lang="en-GB" sz="2400" dirty="0"/>
                        <a:t>Governance</a:t>
                      </a:r>
                    </a:p>
                  </a:txBody>
                  <a:tcPr marL="121920" marR="121920" marT="60960" marB="60960"/>
                </a:tc>
                <a:tc>
                  <a:txBody>
                    <a:bodyPr/>
                    <a:lstStyle/>
                    <a:p>
                      <a:r>
                        <a:rPr lang="en-GB" sz="2400" dirty="0"/>
                        <a:t>3Es</a:t>
                      </a:r>
                    </a:p>
                  </a:txBody>
                  <a:tcPr marL="121920" marR="121920" marT="60960" marB="60960"/>
                </a:tc>
                <a:extLst>
                  <a:ext uri="{0D108BD9-81ED-4DB2-BD59-A6C34878D82A}">
                    <a16:rowId xmlns:a16="http://schemas.microsoft.com/office/drawing/2014/main" val="2493774767"/>
                  </a:ext>
                </a:extLst>
              </a:tr>
              <a:tr h="853440">
                <a:tc>
                  <a:txBody>
                    <a:bodyPr/>
                    <a:lstStyle/>
                    <a:p>
                      <a:r>
                        <a:rPr lang="en-GB" sz="2400" dirty="0"/>
                        <a:t>Significant weaknesses</a:t>
                      </a:r>
                    </a:p>
                  </a:txBody>
                  <a:tcPr marL="121920" marR="121920" marT="60960" marB="60960"/>
                </a:tc>
                <a:tc>
                  <a:txBody>
                    <a:bodyPr/>
                    <a:lstStyle/>
                    <a:p>
                      <a:pPr algn="ctr"/>
                      <a:r>
                        <a:rPr lang="en-GB" sz="2400" dirty="0"/>
                        <a:t>20</a:t>
                      </a:r>
                    </a:p>
                  </a:txBody>
                  <a:tcPr marL="121920" marR="121920" marT="60960" marB="60960"/>
                </a:tc>
                <a:tc>
                  <a:txBody>
                    <a:bodyPr/>
                    <a:lstStyle/>
                    <a:p>
                      <a:pPr algn="ctr"/>
                      <a:r>
                        <a:rPr lang="en-GB" sz="2400" dirty="0"/>
                        <a:t>3</a:t>
                      </a:r>
                    </a:p>
                  </a:txBody>
                  <a:tcPr marL="121920" marR="121920" marT="60960" marB="60960"/>
                </a:tc>
                <a:tc>
                  <a:txBody>
                    <a:bodyPr/>
                    <a:lstStyle/>
                    <a:p>
                      <a:pPr algn="ctr"/>
                      <a:r>
                        <a:rPr lang="en-GB" sz="2400" dirty="0"/>
                        <a:t>3</a:t>
                      </a:r>
                    </a:p>
                  </a:txBody>
                  <a:tcPr marL="121920" marR="121920" marT="60960" marB="60960"/>
                </a:tc>
                <a:extLst>
                  <a:ext uri="{0D108BD9-81ED-4DB2-BD59-A6C34878D82A}">
                    <a16:rowId xmlns:a16="http://schemas.microsoft.com/office/drawing/2014/main" val="1917894345"/>
                  </a:ext>
                </a:extLst>
              </a:tr>
              <a:tr h="1219200">
                <a:tc>
                  <a:txBody>
                    <a:bodyPr/>
                    <a:lstStyle/>
                    <a:p>
                      <a:r>
                        <a:rPr lang="en-GB" sz="2400" dirty="0"/>
                        <a:t>Possible significant weaknesses</a:t>
                      </a:r>
                    </a:p>
                  </a:txBody>
                  <a:tcPr marL="121920" marR="121920" marT="60960" marB="60960"/>
                </a:tc>
                <a:tc>
                  <a:txBody>
                    <a:bodyPr/>
                    <a:lstStyle/>
                    <a:p>
                      <a:pPr algn="ctr"/>
                      <a:r>
                        <a:rPr lang="en-GB" sz="2400" dirty="0"/>
                        <a:t>11</a:t>
                      </a:r>
                    </a:p>
                  </a:txBody>
                  <a:tcPr marL="121920" marR="121920" marT="60960" marB="60960"/>
                </a:tc>
                <a:tc>
                  <a:txBody>
                    <a:bodyPr/>
                    <a:lstStyle/>
                    <a:p>
                      <a:pPr algn="ctr"/>
                      <a:r>
                        <a:rPr lang="en-GB" sz="2400" dirty="0"/>
                        <a:t>2</a:t>
                      </a:r>
                    </a:p>
                  </a:txBody>
                  <a:tcPr marL="121920" marR="121920" marT="60960" marB="60960"/>
                </a:tc>
                <a:tc>
                  <a:txBody>
                    <a:bodyPr/>
                    <a:lstStyle/>
                    <a:p>
                      <a:pPr algn="ctr"/>
                      <a:r>
                        <a:rPr lang="en-GB" sz="2400" dirty="0"/>
                        <a:t>0</a:t>
                      </a:r>
                    </a:p>
                  </a:txBody>
                  <a:tcPr marL="121920" marR="121920" marT="60960" marB="60960"/>
                </a:tc>
                <a:extLst>
                  <a:ext uri="{0D108BD9-81ED-4DB2-BD59-A6C34878D82A}">
                    <a16:rowId xmlns:a16="http://schemas.microsoft.com/office/drawing/2014/main" val="2445244747"/>
                  </a:ext>
                </a:extLst>
              </a:tr>
              <a:tr h="853440">
                <a:tc>
                  <a:txBody>
                    <a:bodyPr/>
                    <a:lstStyle/>
                    <a:p>
                      <a:r>
                        <a:rPr lang="en-GB" sz="2400" dirty="0"/>
                        <a:t>No significant weaknesses</a:t>
                      </a:r>
                    </a:p>
                  </a:txBody>
                  <a:tcPr marL="121920" marR="121920" marT="60960" marB="60960"/>
                </a:tc>
                <a:tc>
                  <a:txBody>
                    <a:bodyPr/>
                    <a:lstStyle/>
                    <a:p>
                      <a:pPr algn="ctr"/>
                      <a:r>
                        <a:rPr lang="en-GB" sz="2400" dirty="0"/>
                        <a:t>45</a:t>
                      </a:r>
                    </a:p>
                  </a:txBody>
                  <a:tcPr marL="121920" marR="121920" marT="60960" marB="60960"/>
                </a:tc>
                <a:tc>
                  <a:txBody>
                    <a:bodyPr/>
                    <a:lstStyle/>
                    <a:p>
                      <a:pPr algn="ctr"/>
                      <a:r>
                        <a:rPr lang="en-GB" sz="2400" dirty="0"/>
                        <a:t>71</a:t>
                      </a:r>
                    </a:p>
                  </a:txBody>
                  <a:tcPr marL="121920" marR="121920" marT="60960" marB="60960"/>
                </a:tc>
                <a:tc>
                  <a:txBody>
                    <a:bodyPr/>
                    <a:lstStyle/>
                    <a:p>
                      <a:pPr algn="ctr"/>
                      <a:r>
                        <a:rPr lang="en-GB" sz="2400" dirty="0"/>
                        <a:t>73</a:t>
                      </a:r>
                    </a:p>
                  </a:txBody>
                  <a:tcPr marL="121920" marR="121920" marT="60960" marB="60960"/>
                </a:tc>
                <a:extLst>
                  <a:ext uri="{0D108BD9-81ED-4DB2-BD59-A6C34878D82A}">
                    <a16:rowId xmlns:a16="http://schemas.microsoft.com/office/drawing/2014/main" val="4079288510"/>
                  </a:ext>
                </a:extLst>
              </a:tr>
            </a:tbl>
          </a:graphicData>
        </a:graphic>
      </p:graphicFrame>
    </p:spTree>
    <p:custDataLst>
      <p:tags r:id="rId1"/>
    </p:custDataLst>
    <p:extLst>
      <p:ext uri="{BB962C8B-B14F-4D97-AF65-F5344CB8AC3E}">
        <p14:creationId xmlns:p14="http://schemas.microsoft.com/office/powerpoint/2010/main" val="1834532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29625" y="9504000"/>
            <a:ext cx="252563" cy="183425"/>
          </a:xfrm>
          <a:prstGeom prst="rect">
            <a:avLst/>
          </a:prstGeom>
        </p:spPr>
        <p:txBody>
          <a:bodyPr vert="horz" lIns="0" tIns="0" rIns="0" bIns="0" rtlCol="0" anchor="t" anchorCtr="0"/>
          <a:lstStyle>
            <a:defPPr>
              <a:defRPr lang="en-US"/>
            </a:defPPr>
            <a:lvl1pPr algn="l" rtl="0" fontAlgn="base">
              <a:spcBef>
                <a:spcPct val="0"/>
              </a:spcBef>
              <a:spcAft>
                <a:spcPct val="0"/>
              </a:spcAft>
              <a:defRPr sz="4977" kern="1200">
                <a:solidFill>
                  <a:schemeClr val="tx1"/>
                </a:solidFill>
                <a:latin typeface="Arial" charset="0"/>
                <a:ea typeface="+mn-ea"/>
                <a:cs typeface="+mn-cs"/>
              </a:defRPr>
            </a:lvl1pPr>
            <a:lvl2pPr marL="812760" algn="l" rtl="0" fontAlgn="base">
              <a:spcBef>
                <a:spcPct val="0"/>
              </a:spcBef>
              <a:spcAft>
                <a:spcPct val="0"/>
              </a:spcAft>
              <a:defRPr sz="4977" kern="1200">
                <a:solidFill>
                  <a:schemeClr val="tx1"/>
                </a:solidFill>
                <a:latin typeface="Arial" charset="0"/>
                <a:ea typeface="+mn-ea"/>
                <a:cs typeface="+mn-cs"/>
              </a:defRPr>
            </a:lvl2pPr>
            <a:lvl3pPr marL="1625519" algn="l" rtl="0" fontAlgn="base">
              <a:spcBef>
                <a:spcPct val="0"/>
              </a:spcBef>
              <a:spcAft>
                <a:spcPct val="0"/>
              </a:spcAft>
              <a:defRPr sz="4977" kern="1200">
                <a:solidFill>
                  <a:schemeClr val="tx1"/>
                </a:solidFill>
                <a:latin typeface="Arial" charset="0"/>
                <a:ea typeface="+mn-ea"/>
                <a:cs typeface="+mn-cs"/>
              </a:defRPr>
            </a:lvl3pPr>
            <a:lvl4pPr marL="2438278" algn="l" rtl="0" fontAlgn="base">
              <a:spcBef>
                <a:spcPct val="0"/>
              </a:spcBef>
              <a:spcAft>
                <a:spcPct val="0"/>
              </a:spcAft>
              <a:defRPr sz="4977" kern="1200">
                <a:solidFill>
                  <a:schemeClr val="tx1"/>
                </a:solidFill>
                <a:latin typeface="Arial" charset="0"/>
                <a:ea typeface="+mn-ea"/>
                <a:cs typeface="+mn-cs"/>
              </a:defRPr>
            </a:lvl4pPr>
            <a:lvl5pPr marL="3251037" algn="l" rtl="0" fontAlgn="base">
              <a:spcBef>
                <a:spcPct val="0"/>
              </a:spcBef>
              <a:spcAft>
                <a:spcPct val="0"/>
              </a:spcAft>
              <a:defRPr sz="4977" kern="1200">
                <a:solidFill>
                  <a:schemeClr val="tx1"/>
                </a:solidFill>
                <a:latin typeface="Arial" charset="0"/>
                <a:ea typeface="+mn-ea"/>
                <a:cs typeface="+mn-cs"/>
              </a:defRPr>
            </a:lvl5pPr>
            <a:lvl6pPr marL="4063797" algn="l" defTabSz="1625519" rtl="0" eaLnBrk="1" latinLnBrk="0" hangingPunct="1">
              <a:defRPr sz="4977" kern="1200">
                <a:solidFill>
                  <a:schemeClr val="tx1"/>
                </a:solidFill>
                <a:latin typeface="Arial" charset="0"/>
                <a:ea typeface="+mn-ea"/>
                <a:cs typeface="+mn-cs"/>
              </a:defRPr>
            </a:lvl6pPr>
            <a:lvl7pPr marL="4876557" algn="l" defTabSz="1625519" rtl="0" eaLnBrk="1" latinLnBrk="0" hangingPunct="1">
              <a:defRPr sz="4977" kern="1200">
                <a:solidFill>
                  <a:schemeClr val="tx1"/>
                </a:solidFill>
                <a:latin typeface="Arial" charset="0"/>
                <a:ea typeface="+mn-ea"/>
                <a:cs typeface="+mn-cs"/>
              </a:defRPr>
            </a:lvl7pPr>
            <a:lvl8pPr marL="5689315" algn="l" defTabSz="1625519" rtl="0" eaLnBrk="1" latinLnBrk="0" hangingPunct="1">
              <a:defRPr sz="4977" kern="1200">
                <a:solidFill>
                  <a:schemeClr val="tx1"/>
                </a:solidFill>
                <a:latin typeface="Arial" charset="0"/>
                <a:ea typeface="+mn-ea"/>
                <a:cs typeface="+mn-cs"/>
              </a:defRPr>
            </a:lvl8pPr>
            <a:lvl9pPr marL="6502075" algn="l" defTabSz="1625519" rtl="0" eaLnBrk="1" latinLnBrk="0" hangingPunct="1">
              <a:defRPr sz="4977" kern="1200">
                <a:solidFill>
                  <a:schemeClr val="tx1"/>
                </a:solidFill>
                <a:latin typeface="Arial" charset="0"/>
                <a:ea typeface="+mn-ea"/>
                <a:cs typeface="+mn-cs"/>
              </a:defRPr>
            </a:lvl9pPr>
          </a:lstStyle>
          <a:p>
            <a:fld id="{B3B4BBC4-803A-4EA0-B80E-735CCB0CAF72}" type="slidenum">
              <a:rPr lang="en-GB" smtClean="0"/>
              <a:pPr/>
              <a:t>37</a:t>
            </a:fld>
            <a:endParaRPr lang="en-GB" dirty="0"/>
          </a:p>
        </p:txBody>
      </p:sp>
      <p:sp>
        <p:nvSpPr>
          <p:cNvPr id="9" name="Content Placeholder 4"/>
          <p:cNvSpPr>
            <a:spLocks noGrp="1"/>
          </p:cNvSpPr>
          <p:nvPr>
            <p:ph idx="1"/>
            <p:custDataLst>
              <p:tags r:id="rId2"/>
            </p:custDataLst>
          </p:nvPr>
        </p:nvSpPr>
        <p:spPr>
          <a:xfrm>
            <a:off x="609601" y="2090900"/>
            <a:ext cx="9839684" cy="3962569"/>
          </a:xfrm>
        </p:spPr>
        <p:txBody>
          <a:bodyPr/>
          <a:lstStyle>
            <a:defPPr>
              <a:defRPr lang="en-US"/>
            </a:defPPr>
            <a:lvl1pPr algn="l" rtl="0" fontAlgn="base">
              <a:spcBef>
                <a:spcPct val="0"/>
              </a:spcBef>
              <a:spcAft>
                <a:spcPct val="0"/>
              </a:spcAft>
              <a:defRPr sz="3733" kern="1200">
                <a:solidFill>
                  <a:schemeClr val="tx1"/>
                </a:solidFill>
                <a:latin typeface="Arial" charset="0"/>
                <a:ea typeface="+mn-ea"/>
                <a:cs typeface="+mn-cs"/>
              </a:defRPr>
            </a:lvl1pPr>
            <a:lvl2pPr marL="609585" algn="l" rtl="0" fontAlgn="base">
              <a:spcBef>
                <a:spcPct val="0"/>
              </a:spcBef>
              <a:spcAft>
                <a:spcPct val="0"/>
              </a:spcAft>
              <a:defRPr sz="3733" kern="1200">
                <a:solidFill>
                  <a:schemeClr val="tx1"/>
                </a:solidFill>
                <a:latin typeface="Arial" charset="0"/>
                <a:ea typeface="+mn-ea"/>
                <a:cs typeface="+mn-cs"/>
              </a:defRPr>
            </a:lvl2pPr>
            <a:lvl3pPr marL="1219170" algn="l" rtl="0" fontAlgn="base">
              <a:spcBef>
                <a:spcPct val="0"/>
              </a:spcBef>
              <a:spcAft>
                <a:spcPct val="0"/>
              </a:spcAft>
              <a:defRPr sz="3733" kern="1200">
                <a:solidFill>
                  <a:schemeClr val="tx1"/>
                </a:solidFill>
                <a:latin typeface="Arial" charset="0"/>
                <a:ea typeface="+mn-ea"/>
                <a:cs typeface="+mn-cs"/>
              </a:defRPr>
            </a:lvl3pPr>
            <a:lvl4pPr marL="1828754" algn="l" rtl="0" fontAlgn="base">
              <a:spcBef>
                <a:spcPct val="0"/>
              </a:spcBef>
              <a:spcAft>
                <a:spcPct val="0"/>
              </a:spcAft>
              <a:defRPr sz="3733" kern="1200">
                <a:solidFill>
                  <a:schemeClr val="tx1"/>
                </a:solidFill>
                <a:latin typeface="Arial" charset="0"/>
                <a:ea typeface="+mn-ea"/>
                <a:cs typeface="+mn-cs"/>
              </a:defRPr>
            </a:lvl4pPr>
            <a:lvl5pPr marL="2438339" algn="l" rtl="0" fontAlgn="base">
              <a:spcBef>
                <a:spcPct val="0"/>
              </a:spcBef>
              <a:spcAft>
                <a:spcPct val="0"/>
              </a:spcAft>
              <a:defRPr sz="3733" kern="1200">
                <a:solidFill>
                  <a:schemeClr val="tx1"/>
                </a:solidFill>
                <a:latin typeface="Arial" charset="0"/>
                <a:ea typeface="+mn-ea"/>
                <a:cs typeface="+mn-cs"/>
              </a:defRPr>
            </a:lvl5pPr>
            <a:lvl6pPr marL="3047924" algn="l" defTabSz="1219170" rtl="0" eaLnBrk="1" latinLnBrk="0" hangingPunct="1">
              <a:defRPr sz="3733" kern="1200">
                <a:solidFill>
                  <a:schemeClr val="tx1"/>
                </a:solidFill>
                <a:latin typeface="Arial" charset="0"/>
                <a:ea typeface="+mn-ea"/>
                <a:cs typeface="+mn-cs"/>
              </a:defRPr>
            </a:lvl6pPr>
            <a:lvl7pPr marL="3657509" algn="l" defTabSz="1219170" rtl="0" eaLnBrk="1" latinLnBrk="0" hangingPunct="1">
              <a:defRPr sz="3733" kern="1200">
                <a:solidFill>
                  <a:schemeClr val="tx1"/>
                </a:solidFill>
                <a:latin typeface="Arial" charset="0"/>
                <a:ea typeface="+mn-ea"/>
                <a:cs typeface="+mn-cs"/>
              </a:defRPr>
            </a:lvl7pPr>
            <a:lvl8pPr marL="4267093" algn="l" defTabSz="1219170" rtl="0" eaLnBrk="1" latinLnBrk="0" hangingPunct="1">
              <a:defRPr sz="3733" kern="1200">
                <a:solidFill>
                  <a:schemeClr val="tx1"/>
                </a:solidFill>
                <a:latin typeface="Arial" charset="0"/>
                <a:ea typeface="+mn-ea"/>
                <a:cs typeface="+mn-cs"/>
              </a:defRPr>
            </a:lvl8pPr>
            <a:lvl9pPr marL="4876678" algn="l" defTabSz="1219170" rtl="0" eaLnBrk="1" latinLnBrk="0" hangingPunct="1">
              <a:defRPr sz="3733" kern="1200">
                <a:solidFill>
                  <a:schemeClr val="tx1"/>
                </a:solidFill>
                <a:latin typeface="Arial" charset="0"/>
                <a:ea typeface="+mn-ea"/>
                <a:cs typeface="+mn-cs"/>
              </a:defRPr>
            </a:lvl9pPr>
          </a:lstStyle>
          <a:p>
            <a:pPr marL="0" indent="0">
              <a:buNone/>
            </a:pPr>
            <a:endParaRPr lang="en-GB" b="1" dirty="0">
              <a:solidFill>
                <a:srgbClr val="00A7B5"/>
              </a:solidFill>
            </a:endParaRPr>
          </a:p>
          <a:p>
            <a:pPr marL="0" indent="0">
              <a:buNone/>
            </a:pPr>
            <a:endParaRPr lang="en-GB" b="1" dirty="0">
              <a:solidFill>
                <a:srgbClr val="00A7B5"/>
              </a:solidFill>
            </a:endParaRPr>
          </a:p>
          <a:p>
            <a:pPr marL="0" indent="0" algn="ctr">
              <a:buNone/>
            </a:pPr>
            <a:r>
              <a:rPr lang="en-GB" sz="6400" b="1" dirty="0">
                <a:solidFill>
                  <a:srgbClr val="00A7B5"/>
                </a:solidFill>
              </a:rPr>
              <a:t>Any Questions?</a:t>
            </a:r>
          </a:p>
        </p:txBody>
      </p:sp>
    </p:spTree>
    <p:custDataLst>
      <p:tags r:id="rId1"/>
    </p:custDataLst>
    <p:extLst>
      <p:ext uri="{BB962C8B-B14F-4D97-AF65-F5344CB8AC3E}">
        <p14:creationId xmlns:p14="http://schemas.microsoft.com/office/powerpoint/2010/main" val="275074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C302-80F4-1203-0D07-342EA65B9DBE}"/>
              </a:ext>
            </a:extLst>
          </p:cNvPr>
          <p:cNvSpPr>
            <a:spLocks noGrp="1"/>
          </p:cNvSpPr>
          <p:nvPr>
            <p:ph type="ctrTitle"/>
          </p:nvPr>
        </p:nvSpPr>
        <p:spPr/>
        <p:txBody>
          <a:bodyPr/>
          <a:lstStyle/>
          <a:p>
            <a:r>
              <a:rPr lang="en-GB" sz="3600" dirty="0"/>
              <a:t>ACCEPTANCE OF ANNUAL REPORT AND ACCOUNTS</a:t>
            </a:r>
          </a:p>
        </p:txBody>
      </p:sp>
      <p:sp>
        <p:nvSpPr>
          <p:cNvPr id="3" name="Subtitle 2">
            <a:extLst>
              <a:ext uri="{FF2B5EF4-FFF2-40B4-BE49-F238E27FC236}">
                <a16:creationId xmlns:a16="http://schemas.microsoft.com/office/drawing/2014/main" id="{785FBEC1-AE5E-A3D3-402A-30205BC89DB2}"/>
              </a:ext>
            </a:extLst>
          </p:cNvPr>
          <p:cNvSpPr>
            <a:spLocks noGrp="1"/>
          </p:cNvSpPr>
          <p:nvPr>
            <p:ph type="subTitle" idx="1"/>
          </p:nvPr>
        </p:nvSpPr>
        <p:spPr/>
        <p:txBody>
          <a:bodyPr/>
          <a:lstStyle/>
          <a:p>
            <a:r>
              <a:rPr lang="en-GB" dirty="0"/>
              <a:t>Tuesday 25 July 2023</a:t>
            </a:r>
          </a:p>
        </p:txBody>
      </p:sp>
    </p:spTree>
    <p:extLst>
      <p:ext uri="{BB962C8B-B14F-4D97-AF65-F5344CB8AC3E}">
        <p14:creationId xmlns:p14="http://schemas.microsoft.com/office/powerpoint/2010/main" val="176015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C302-80F4-1203-0D07-342EA65B9DBE}"/>
              </a:ext>
            </a:extLst>
          </p:cNvPr>
          <p:cNvSpPr>
            <a:spLocks noGrp="1"/>
          </p:cNvSpPr>
          <p:nvPr>
            <p:ph type="ctrTitle"/>
          </p:nvPr>
        </p:nvSpPr>
        <p:spPr/>
        <p:txBody>
          <a:bodyPr/>
          <a:lstStyle/>
          <a:p>
            <a:r>
              <a:rPr lang="en-GB" sz="3600" dirty="0"/>
              <a:t>QUESTIONS FROM GOVENORS</a:t>
            </a:r>
          </a:p>
        </p:txBody>
      </p:sp>
      <p:sp>
        <p:nvSpPr>
          <p:cNvPr id="3" name="Subtitle 2">
            <a:extLst>
              <a:ext uri="{FF2B5EF4-FFF2-40B4-BE49-F238E27FC236}">
                <a16:creationId xmlns:a16="http://schemas.microsoft.com/office/drawing/2014/main" id="{785FBEC1-AE5E-A3D3-402A-30205BC89DB2}"/>
              </a:ext>
            </a:extLst>
          </p:cNvPr>
          <p:cNvSpPr>
            <a:spLocks noGrp="1"/>
          </p:cNvSpPr>
          <p:nvPr>
            <p:ph type="subTitle" idx="1"/>
          </p:nvPr>
        </p:nvSpPr>
        <p:spPr/>
        <p:txBody>
          <a:bodyPr/>
          <a:lstStyle/>
          <a:p>
            <a:r>
              <a:rPr lang="en-GB" dirty="0"/>
              <a:t>Tuesday 25 July 2023</a:t>
            </a:r>
          </a:p>
        </p:txBody>
      </p:sp>
    </p:spTree>
    <p:extLst>
      <p:ext uri="{BB962C8B-B14F-4D97-AF65-F5344CB8AC3E}">
        <p14:creationId xmlns:p14="http://schemas.microsoft.com/office/powerpoint/2010/main" val="343388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0A775D-6D96-16CC-F19A-BCCF09831B07}"/>
              </a:ext>
            </a:extLst>
          </p:cNvPr>
          <p:cNvSpPr>
            <a:spLocks noGrp="1"/>
          </p:cNvSpPr>
          <p:nvPr>
            <p:ph type="sldNum" sz="quarter" idx="12"/>
          </p:nvPr>
        </p:nvSpPr>
        <p:spPr/>
        <p:txBody>
          <a:bodyPr/>
          <a:lstStyle/>
          <a:p>
            <a:fld id="{3CBAF558-993E-F24D-8CA0-AE83BF0134CC}" type="slidenum">
              <a:rPr lang="en-GB" smtClean="0"/>
              <a:pPr/>
              <a:t>4</a:t>
            </a:fld>
            <a:endParaRPr lang="en-GB"/>
          </a:p>
        </p:txBody>
      </p:sp>
      <p:sp>
        <p:nvSpPr>
          <p:cNvPr id="3" name="Title 1">
            <a:extLst>
              <a:ext uri="{FF2B5EF4-FFF2-40B4-BE49-F238E27FC236}">
                <a16:creationId xmlns:a16="http://schemas.microsoft.com/office/drawing/2014/main" id="{C4E02185-1959-63E9-3513-073DFE2858B5}"/>
              </a:ext>
            </a:extLst>
          </p:cNvPr>
          <p:cNvSpPr>
            <a:spLocks noGrp="1"/>
          </p:cNvSpPr>
          <p:nvPr>
            <p:ph type="title"/>
          </p:nvPr>
        </p:nvSpPr>
        <p:spPr>
          <a:xfrm>
            <a:off x="609600" y="274638"/>
            <a:ext cx="10972800" cy="1143000"/>
          </a:xfrm>
        </p:spPr>
        <p:txBody>
          <a:bodyPr>
            <a:normAutofit/>
          </a:bodyPr>
          <a:lstStyle/>
          <a:p>
            <a:r>
              <a:rPr lang="en-GB" sz="3200">
                <a:latin typeface="Arial"/>
                <a:cs typeface="Arial"/>
              </a:rPr>
              <a:t>Our year in numbers</a:t>
            </a:r>
          </a:p>
        </p:txBody>
      </p:sp>
      <p:pic>
        <p:nvPicPr>
          <p:cNvPr id="9" name="Picture 8" descr="A screenshot of a blue square with white text&#10;&#10;Description automatically generated">
            <a:extLst>
              <a:ext uri="{FF2B5EF4-FFF2-40B4-BE49-F238E27FC236}">
                <a16:creationId xmlns:a16="http://schemas.microsoft.com/office/drawing/2014/main" id="{FD8D4FD5-C3E1-D869-1635-D19095545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12" y="1139274"/>
            <a:ext cx="9358603" cy="5241082"/>
          </a:xfrm>
          <a:prstGeom prst="rect">
            <a:avLst/>
          </a:prstGeom>
        </p:spPr>
      </p:pic>
    </p:spTree>
    <p:extLst>
      <p:ext uri="{BB962C8B-B14F-4D97-AF65-F5344CB8AC3E}">
        <p14:creationId xmlns:p14="http://schemas.microsoft.com/office/powerpoint/2010/main" val="1130013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colorful triangles">
            <a:extLst>
              <a:ext uri="{FF2B5EF4-FFF2-40B4-BE49-F238E27FC236}">
                <a16:creationId xmlns:a16="http://schemas.microsoft.com/office/drawing/2014/main" id="{66B4110B-1E18-F483-CA1A-86D3C3E5EA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a:noFill/>
        </p:spPr>
      </p:pic>
      <p:sp>
        <p:nvSpPr>
          <p:cNvPr id="2" name="Slide Number Placeholder 1" hidden="1">
            <a:extLst>
              <a:ext uri="{FF2B5EF4-FFF2-40B4-BE49-F238E27FC236}">
                <a16:creationId xmlns:a16="http://schemas.microsoft.com/office/drawing/2014/main" id="{FF2021A9-F7FF-DF9E-5EEB-330EAD9795B7}"/>
              </a:ext>
            </a:extLst>
          </p:cNvPr>
          <p:cNvSpPr>
            <a:spLocks noGrp="1"/>
          </p:cNvSpPr>
          <p:nvPr>
            <p:ph type="sldNum" sz="quarter" idx="12"/>
          </p:nvPr>
        </p:nvSpPr>
        <p:spPr/>
        <p:txBody>
          <a:bodyPr/>
          <a:lstStyle/>
          <a:p>
            <a:pPr>
              <a:spcAft>
                <a:spcPts val="600"/>
              </a:spcAft>
            </a:pPr>
            <a:fld id="{3CBAF558-993E-F24D-8CA0-AE83BF0134CC}" type="slidenum">
              <a:rPr lang="en-GB" smtClean="0"/>
              <a:pPr>
                <a:spcAft>
                  <a:spcPts val="600"/>
                </a:spcAft>
              </a:pPr>
              <a:t>40</a:t>
            </a:fld>
            <a:endParaRPr lang="en-GB"/>
          </a:p>
        </p:txBody>
      </p:sp>
    </p:spTree>
    <p:extLst>
      <p:ext uri="{BB962C8B-B14F-4D97-AF65-F5344CB8AC3E}">
        <p14:creationId xmlns:p14="http://schemas.microsoft.com/office/powerpoint/2010/main" val="188701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AA5C34D1-D238-D137-E297-AF379D887EB1}"/>
              </a:ext>
            </a:extLst>
          </p:cNvPr>
          <p:cNvPicPr>
            <a:picLocks noGrp="1" noChangeAspect="1"/>
          </p:cNvPicPr>
          <p:nvPr>
            <p:ph idx="1"/>
          </p:nvPr>
        </p:nvPicPr>
        <p:blipFill>
          <a:blip r:embed="rId3"/>
          <a:stretch>
            <a:fillRect/>
          </a:stretch>
        </p:blipFill>
        <p:spPr>
          <a:xfrm>
            <a:off x="463828" y="1403564"/>
            <a:ext cx="7305458" cy="4862430"/>
          </a:xfrm>
        </p:spPr>
      </p:pic>
      <p:sp>
        <p:nvSpPr>
          <p:cNvPr id="5" name="Slide Number Placeholder 4">
            <a:extLst>
              <a:ext uri="{FF2B5EF4-FFF2-40B4-BE49-F238E27FC236}">
                <a16:creationId xmlns:a16="http://schemas.microsoft.com/office/drawing/2014/main" id="{E00A775D-6D96-16CC-F19A-BCCF09831B07}"/>
              </a:ext>
            </a:extLst>
          </p:cNvPr>
          <p:cNvSpPr>
            <a:spLocks noGrp="1"/>
          </p:cNvSpPr>
          <p:nvPr>
            <p:ph type="sldNum" sz="quarter" idx="12"/>
          </p:nvPr>
        </p:nvSpPr>
        <p:spPr/>
        <p:txBody>
          <a:bodyPr/>
          <a:lstStyle/>
          <a:p>
            <a:fld id="{3CBAF558-993E-F24D-8CA0-AE83BF0134CC}" type="slidenum">
              <a:rPr lang="en-GB" smtClean="0"/>
              <a:pPr/>
              <a:t>5</a:t>
            </a:fld>
            <a:endParaRPr lang="en-GB"/>
          </a:p>
        </p:txBody>
      </p:sp>
      <p:sp>
        <p:nvSpPr>
          <p:cNvPr id="3" name="Title 1">
            <a:extLst>
              <a:ext uri="{FF2B5EF4-FFF2-40B4-BE49-F238E27FC236}">
                <a16:creationId xmlns:a16="http://schemas.microsoft.com/office/drawing/2014/main" id="{C4E02185-1959-63E9-3513-073DFE2858B5}"/>
              </a:ext>
            </a:extLst>
          </p:cNvPr>
          <p:cNvSpPr>
            <a:spLocks noGrp="1"/>
          </p:cNvSpPr>
          <p:nvPr>
            <p:ph type="title"/>
          </p:nvPr>
        </p:nvSpPr>
        <p:spPr>
          <a:xfrm>
            <a:off x="609600" y="274638"/>
            <a:ext cx="10972800" cy="1143000"/>
          </a:xfrm>
        </p:spPr>
        <p:txBody>
          <a:bodyPr>
            <a:normAutofit/>
          </a:bodyPr>
          <a:lstStyle/>
          <a:p>
            <a:r>
              <a:rPr lang="en-GB" sz="3200">
                <a:latin typeface="Arial"/>
                <a:cs typeface="Arial"/>
              </a:rPr>
              <a:t>More timely access to urgent care</a:t>
            </a:r>
          </a:p>
        </p:txBody>
      </p:sp>
      <p:sp>
        <p:nvSpPr>
          <p:cNvPr id="8" name="TextBox 7">
            <a:extLst>
              <a:ext uri="{FF2B5EF4-FFF2-40B4-BE49-F238E27FC236}">
                <a16:creationId xmlns:a16="http://schemas.microsoft.com/office/drawing/2014/main" id="{9E8BD92F-6E71-8CC0-621A-CC90845B4FDD}"/>
              </a:ext>
            </a:extLst>
          </p:cNvPr>
          <p:cNvSpPr txBox="1"/>
          <p:nvPr/>
        </p:nvSpPr>
        <p:spPr>
          <a:xfrm>
            <a:off x="7915058" y="1377879"/>
            <a:ext cx="4038403" cy="5539978"/>
          </a:xfrm>
          <a:prstGeom prst="rect">
            <a:avLst/>
          </a:prstGeom>
          <a:noFill/>
        </p:spPr>
        <p:txBody>
          <a:bodyPr wrap="square">
            <a:spAutoFit/>
          </a:bodyPr>
          <a:lstStyle/>
          <a:p>
            <a:r>
              <a:rPr lang="en-GB" sz="2000" b="1">
                <a:solidFill>
                  <a:srgbClr val="1F497D"/>
                </a:solidFill>
                <a:latin typeface="Arial" panose="020B0604020202020204" pitchFamily="34" charset="0"/>
                <a:cs typeface="Arial" panose="020B0604020202020204" pitchFamily="34" charset="0"/>
              </a:rPr>
              <a:t>Patient experience</a:t>
            </a:r>
          </a:p>
          <a:p>
            <a:r>
              <a:rPr lang="en-GB" sz="2000">
                <a:latin typeface="Arial" panose="020B0604020202020204" pitchFamily="34" charset="0"/>
                <a:cs typeface="Arial" panose="020B0604020202020204" pitchFamily="34" charset="0"/>
              </a:rPr>
              <a:t>More patients rating their experience in A&amp;E as good or very good. </a:t>
            </a:r>
          </a:p>
          <a:p>
            <a:endParaRPr lang="en-GB" sz="8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March 2023</a:t>
            </a:r>
          </a:p>
          <a:p>
            <a:pPr marL="742950" lvl="1" indent="-285750">
              <a:buFont typeface="Arial" panose="020B0604020202020204" pitchFamily="34" charset="0"/>
              <a:buChar char="•"/>
            </a:pPr>
            <a:r>
              <a:rPr lang="en-GB" sz="2000">
                <a:latin typeface="Arial" panose="020B0604020202020204" pitchFamily="34" charset="0"/>
                <a:cs typeface="Arial" panose="020B0604020202020204" pitchFamily="34" charset="0"/>
              </a:rPr>
              <a:t>WH 84%</a:t>
            </a:r>
          </a:p>
          <a:p>
            <a:pPr marL="742950" lvl="1" indent="-285750">
              <a:buFont typeface="Arial" panose="020B0604020202020204" pitchFamily="34" charset="0"/>
              <a:buChar char="•"/>
            </a:pPr>
            <a:r>
              <a:rPr lang="en-GB" sz="2000">
                <a:latin typeface="Arial" panose="020B0604020202020204" pitchFamily="34" charset="0"/>
                <a:cs typeface="Arial" panose="020B0604020202020204" pitchFamily="34" charset="0"/>
              </a:rPr>
              <a:t>SRH 79%</a:t>
            </a:r>
          </a:p>
          <a:p>
            <a:pPr marL="742950" lvl="1" indent="-285750">
              <a:buFont typeface="Arial" panose="020B0604020202020204" pitchFamily="34" charset="0"/>
              <a:buChar char="•"/>
            </a:pPr>
            <a:r>
              <a:rPr lang="en-GB" sz="2000">
                <a:latin typeface="Arial" panose="020B0604020202020204" pitchFamily="34" charset="0"/>
                <a:cs typeface="Arial" panose="020B0604020202020204" pitchFamily="34" charset="0"/>
              </a:rPr>
              <a:t>RSCH 82%</a:t>
            </a:r>
          </a:p>
          <a:p>
            <a:pPr marL="742950" lvl="1" indent="-285750">
              <a:buFont typeface="Arial" panose="020B0604020202020204" pitchFamily="34" charset="0"/>
              <a:buChar char="•"/>
            </a:pPr>
            <a:r>
              <a:rPr lang="en-GB" sz="2000">
                <a:latin typeface="Arial" panose="020B0604020202020204" pitchFamily="34" charset="0"/>
                <a:cs typeface="Arial" panose="020B0604020202020204" pitchFamily="34" charset="0"/>
              </a:rPr>
              <a:t>PRH 91%</a:t>
            </a:r>
          </a:p>
          <a:p>
            <a:pPr marL="742950" lvl="1" indent="-285750">
              <a:buFont typeface="Arial" panose="020B0604020202020204" pitchFamily="34" charset="0"/>
              <a:buChar char="•"/>
            </a:pPr>
            <a:r>
              <a:rPr lang="en-GB" sz="2000">
                <a:latin typeface="Arial" panose="020B0604020202020204" pitchFamily="34" charset="0"/>
                <a:cs typeface="Arial" panose="020B0604020202020204" pitchFamily="34" charset="0"/>
              </a:rPr>
              <a:t>RACH 85%</a:t>
            </a:r>
          </a:p>
          <a:p>
            <a:endParaRPr lang="en-GB" sz="800" b="1">
              <a:solidFill>
                <a:srgbClr val="1F497D"/>
              </a:solidFill>
              <a:latin typeface="Arial" panose="020B0604020202020204" pitchFamily="34" charset="0"/>
              <a:cs typeface="Arial" panose="020B0604020202020204" pitchFamily="34" charset="0"/>
            </a:endParaRPr>
          </a:p>
          <a:p>
            <a:r>
              <a:rPr lang="en-GB" sz="2000" b="1">
                <a:solidFill>
                  <a:srgbClr val="1F497D"/>
                </a:solidFill>
                <a:latin typeface="Arial" panose="020B0604020202020204" pitchFamily="34" charset="0"/>
                <a:cs typeface="Arial" panose="020B0604020202020204" pitchFamily="34" charset="0"/>
              </a:rPr>
              <a:t>Aim for A&amp;E waiting times</a:t>
            </a:r>
          </a:p>
          <a:p>
            <a:r>
              <a:rPr lang="en-GB" sz="2000">
                <a:latin typeface="Arial" panose="020B0604020202020204" pitchFamily="34" charset="0"/>
                <a:cs typeface="Arial" panose="020B0604020202020204" pitchFamily="34" charset="0"/>
              </a:rPr>
              <a:t>At least 76% of patients are waiting less than four hours to be treated, admitted or discharged from our emergency departments.</a:t>
            </a:r>
          </a:p>
          <a:p>
            <a:endParaRPr lang="en-GB">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61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25F9F0A8-7150-3241-2098-9B3453AE6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298" y="131763"/>
            <a:ext cx="1428750" cy="1428750"/>
          </a:xfrm>
          <a:prstGeom prst="rect">
            <a:avLst/>
          </a:prstGeom>
        </p:spPr>
      </p:pic>
      <p:sp>
        <p:nvSpPr>
          <p:cNvPr id="2" name="Title 1">
            <a:extLst>
              <a:ext uri="{FF2B5EF4-FFF2-40B4-BE49-F238E27FC236}">
                <a16:creationId xmlns:a16="http://schemas.microsoft.com/office/drawing/2014/main" id="{BD675B99-DAF3-DA46-4B55-3A63A397EC68}"/>
              </a:ext>
            </a:extLst>
          </p:cNvPr>
          <p:cNvSpPr>
            <a:spLocks noGrp="1"/>
          </p:cNvSpPr>
          <p:nvPr>
            <p:ph type="title"/>
          </p:nvPr>
        </p:nvSpPr>
        <p:spPr>
          <a:xfrm>
            <a:off x="609600" y="274638"/>
            <a:ext cx="10972800" cy="1143000"/>
          </a:xfrm>
        </p:spPr>
        <p:txBody>
          <a:bodyPr anchor="ctr">
            <a:noAutofit/>
          </a:bodyPr>
          <a:lstStyle/>
          <a:p>
            <a:r>
              <a:rPr lang="en-GB" sz="3200">
                <a:latin typeface="Arial"/>
                <a:cs typeface="Arial"/>
              </a:rPr>
              <a:t>Reducing waiting times for elective care</a:t>
            </a:r>
          </a:p>
        </p:txBody>
      </p:sp>
      <p:sp>
        <p:nvSpPr>
          <p:cNvPr id="11" name="Content Placeholder 3">
            <a:extLst>
              <a:ext uri="{FF2B5EF4-FFF2-40B4-BE49-F238E27FC236}">
                <a16:creationId xmlns:a16="http://schemas.microsoft.com/office/drawing/2014/main" id="{49A148A1-7278-CD8C-1C50-35C50A85E55C}"/>
              </a:ext>
            </a:extLst>
          </p:cNvPr>
          <p:cNvSpPr>
            <a:spLocks noGrp="1"/>
          </p:cNvSpPr>
          <p:nvPr>
            <p:ph sz="half" idx="2"/>
          </p:nvPr>
        </p:nvSpPr>
        <p:spPr>
          <a:xfrm>
            <a:off x="8049074" y="1703388"/>
            <a:ext cx="3674994" cy="5259388"/>
          </a:xfrm>
        </p:spPr>
        <p:txBody>
          <a:bodyPr>
            <a:normAutofit/>
          </a:bodyPr>
          <a:lstStyle/>
          <a:p>
            <a:pPr marL="0" indent="0" fontAlgn="base">
              <a:buNone/>
            </a:pPr>
            <a:r>
              <a:rPr lang="en-GB" sz="2000" b="1" dirty="0">
                <a:solidFill>
                  <a:schemeClr val="tx2"/>
                </a:solidFill>
                <a:latin typeface="+mn-lt"/>
              </a:rPr>
              <a:t>78-week waits</a:t>
            </a:r>
          </a:p>
          <a:p>
            <a:pPr marL="0" indent="0" fontAlgn="base">
              <a:buNone/>
            </a:pPr>
            <a:r>
              <a:rPr lang="en-GB" sz="2000" dirty="0">
                <a:latin typeface="+mn-lt"/>
              </a:rPr>
              <a:t>We treated 31,700 patients, who would have otherwise waited more than 78 weeks for treatment</a:t>
            </a:r>
          </a:p>
          <a:p>
            <a:pPr marL="0" indent="0" fontAlgn="base">
              <a:buNone/>
            </a:pPr>
            <a:endParaRPr lang="en-GB" sz="2000" dirty="0">
              <a:solidFill>
                <a:srgbClr val="1F497D"/>
              </a:solidFill>
              <a:latin typeface="+mn-lt"/>
            </a:endParaRPr>
          </a:p>
          <a:p>
            <a:pPr marL="0" indent="0" fontAlgn="base">
              <a:buNone/>
            </a:pPr>
            <a:r>
              <a:rPr lang="en-GB" sz="2000" dirty="0">
                <a:latin typeface="+mn-lt"/>
              </a:rPr>
              <a:t>By March 2023, we had fewer than 300 patients waiting more than 78 weeks for treatment</a:t>
            </a:r>
            <a:endParaRPr lang="en-GB" sz="2000" b="0" i="0" u="none" strike="noStrike" dirty="0">
              <a:effectLst/>
              <a:latin typeface="+mn-lt"/>
            </a:endParaRPr>
          </a:p>
          <a:p>
            <a:pPr fontAlgn="base"/>
            <a:endParaRPr lang="en-GB" sz="2000" b="0" i="0" u="none" strike="noStrike" dirty="0">
              <a:solidFill>
                <a:srgbClr val="1F497D"/>
              </a:solidFill>
              <a:effectLst/>
              <a:latin typeface="+mn-lt"/>
            </a:endParaRPr>
          </a:p>
          <a:p>
            <a:pPr marL="0" indent="0" fontAlgn="base">
              <a:buNone/>
            </a:pPr>
            <a:r>
              <a:rPr lang="en-GB" sz="2000" b="1" i="0" u="none" strike="noStrike" dirty="0">
                <a:solidFill>
                  <a:srgbClr val="1F497D"/>
                </a:solidFill>
                <a:effectLst/>
                <a:latin typeface="+mn-lt"/>
              </a:rPr>
              <a:t>Aim </a:t>
            </a:r>
          </a:p>
          <a:p>
            <a:pPr marL="0" indent="0" fontAlgn="base">
              <a:buNone/>
            </a:pPr>
            <a:r>
              <a:rPr lang="en-GB" sz="2000" b="0" i="0" u="none" strike="noStrike" dirty="0">
                <a:effectLst/>
                <a:latin typeface="+mn-lt"/>
              </a:rPr>
              <a:t>E</a:t>
            </a:r>
            <a:r>
              <a:rPr lang="en-GB" sz="2000" dirty="0">
                <a:latin typeface="+mn-lt"/>
              </a:rPr>
              <a:t>nsure </a:t>
            </a:r>
            <a:r>
              <a:rPr lang="en-GB" sz="2000" b="0" i="0" u="none" strike="noStrike" dirty="0">
                <a:effectLst/>
                <a:latin typeface="+mn-lt"/>
              </a:rPr>
              <a:t>no patients are waiting more than 65 weeks by the end of March 2024</a:t>
            </a:r>
          </a:p>
          <a:p>
            <a:pPr fontAlgn="base"/>
            <a:endParaRPr lang="en-GB" sz="1800" dirty="0">
              <a:solidFill>
                <a:srgbClr val="000000"/>
              </a:solidFill>
              <a:latin typeface="+mn-lt"/>
            </a:endParaRPr>
          </a:p>
          <a:p>
            <a:pPr marL="0" indent="0">
              <a:buNone/>
            </a:pPr>
            <a:endParaRPr lang="en-US" dirty="0"/>
          </a:p>
        </p:txBody>
      </p:sp>
      <p:sp>
        <p:nvSpPr>
          <p:cNvPr id="5" name="Slide Number Placeholder 4">
            <a:extLst>
              <a:ext uri="{FF2B5EF4-FFF2-40B4-BE49-F238E27FC236}">
                <a16:creationId xmlns:a16="http://schemas.microsoft.com/office/drawing/2014/main" id="{6142F6E1-FA8E-5007-F8C9-25C946065A1E}"/>
              </a:ext>
            </a:extLst>
          </p:cNvPr>
          <p:cNvSpPr>
            <a:spLocks noGrp="1"/>
          </p:cNvSpPr>
          <p:nvPr>
            <p:ph type="sldNum" sz="quarter" idx="12"/>
          </p:nvPr>
        </p:nvSpPr>
        <p:spPr>
          <a:xfrm>
            <a:off x="11582401" y="6492880"/>
            <a:ext cx="487627" cy="365125"/>
          </a:xfrm>
        </p:spPr>
        <p:txBody>
          <a:bodyPr anchor="ctr">
            <a:normAutofit/>
          </a:bodyPr>
          <a:lstStyle/>
          <a:p>
            <a:pPr>
              <a:spcAft>
                <a:spcPts val="600"/>
              </a:spcAft>
            </a:pPr>
            <a:fld id="{3CBAF558-993E-F24D-8CA0-AE83BF0134CC}" type="slidenum">
              <a:rPr lang="en-GB" smtClean="0"/>
              <a:pPr>
                <a:spcAft>
                  <a:spcPts val="600"/>
                </a:spcAft>
              </a:pPr>
              <a:t>6</a:t>
            </a:fld>
            <a:endParaRPr lang="en-GB"/>
          </a:p>
        </p:txBody>
      </p:sp>
      <p:graphicFrame>
        <p:nvGraphicFramePr>
          <p:cNvPr id="6" name="Chart 5">
            <a:extLst>
              <a:ext uri="{FF2B5EF4-FFF2-40B4-BE49-F238E27FC236}">
                <a16:creationId xmlns:a16="http://schemas.microsoft.com/office/drawing/2014/main" id="{7FE8D104-F85B-4372-B5CF-5B7DF450B3A0}"/>
              </a:ext>
            </a:extLst>
          </p:cNvPr>
          <p:cNvGraphicFramePr>
            <a:graphicFrameLocks/>
          </p:cNvGraphicFramePr>
          <p:nvPr>
            <p:extLst>
              <p:ext uri="{D42A27DB-BD31-4B8C-83A1-F6EECF244321}">
                <p14:modId xmlns:p14="http://schemas.microsoft.com/office/powerpoint/2010/main" val="3619869116"/>
              </p:ext>
            </p:extLst>
          </p:nvPr>
        </p:nvGraphicFramePr>
        <p:xfrm>
          <a:off x="467932" y="1233493"/>
          <a:ext cx="7434470" cy="5259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469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2DCE-812D-A9C9-CDC9-B74F221A0085}"/>
              </a:ext>
            </a:extLst>
          </p:cNvPr>
          <p:cNvSpPr>
            <a:spLocks noGrp="1"/>
          </p:cNvSpPr>
          <p:nvPr>
            <p:ph type="title"/>
          </p:nvPr>
        </p:nvSpPr>
        <p:spPr/>
        <p:txBody>
          <a:bodyPr>
            <a:normAutofit/>
          </a:bodyPr>
          <a:lstStyle/>
          <a:p>
            <a:r>
              <a:rPr lang="en-GB" sz="3200">
                <a:latin typeface="Arial"/>
                <a:cs typeface="Arial"/>
              </a:rPr>
              <a:t>Improving cancer care</a:t>
            </a:r>
          </a:p>
        </p:txBody>
      </p:sp>
      <p:sp>
        <p:nvSpPr>
          <p:cNvPr id="4" name="Content Placeholder 3">
            <a:extLst>
              <a:ext uri="{FF2B5EF4-FFF2-40B4-BE49-F238E27FC236}">
                <a16:creationId xmlns:a16="http://schemas.microsoft.com/office/drawing/2014/main" id="{9AACFD76-FD6B-08E0-E67F-DEC322F25E19}"/>
              </a:ext>
            </a:extLst>
          </p:cNvPr>
          <p:cNvSpPr>
            <a:spLocks noGrp="1"/>
          </p:cNvSpPr>
          <p:nvPr>
            <p:ph sz="half" idx="2"/>
          </p:nvPr>
        </p:nvSpPr>
        <p:spPr>
          <a:xfrm>
            <a:off x="8325050" y="1560513"/>
            <a:ext cx="2965801" cy="4758796"/>
          </a:xfrm>
        </p:spPr>
        <p:txBody>
          <a:bodyPr vert="horz" lIns="91440" tIns="45720" rIns="91440" bIns="45720" rtlCol="0" anchor="t">
            <a:normAutofit/>
          </a:bodyPr>
          <a:lstStyle/>
          <a:p>
            <a:pPr marL="0" indent="0">
              <a:buNone/>
            </a:pPr>
            <a:r>
              <a:rPr lang="en-GB" sz="2000" b="1" i="0">
                <a:solidFill>
                  <a:srgbClr val="1F497D"/>
                </a:solidFill>
                <a:effectLst/>
                <a:latin typeface="+mn-lt"/>
                <a:cs typeface="Arial"/>
              </a:rPr>
              <a:t>Aim</a:t>
            </a:r>
            <a:endParaRPr lang="en-GB" sz="2000" b="1" i="0">
              <a:solidFill>
                <a:srgbClr val="1F497D"/>
              </a:solidFill>
              <a:effectLst/>
              <a:latin typeface="+mn-lt"/>
            </a:endParaRPr>
          </a:p>
          <a:p>
            <a:pPr marL="0" indent="0">
              <a:buNone/>
            </a:pPr>
            <a:r>
              <a:rPr lang="en-GB" sz="2000">
                <a:latin typeface="+mn-lt"/>
              </a:rPr>
              <a:t>M</a:t>
            </a:r>
            <a:r>
              <a:rPr lang="en-GB" sz="2000">
                <a:latin typeface="+mn-lt"/>
                <a:cs typeface="Arial"/>
              </a:rPr>
              <a:t>aintain progress and move towards meeting national 62-day cancer target by March 2024 </a:t>
            </a:r>
            <a:endParaRPr lang="en-GB" sz="2000">
              <a:latin typeface="+mn-lt"/>
            </a:endParaRPr>
          </a:p>
          <a:p>
            <a:pPr marL="0" indent="0">
              <a:buNone/>
            </a:pPr>
            <a:endParaRPr lang="en-GB" sz="2000">
              <a:solidFill>
                <a:srgbClr val="1F497D"/>
              </a:solidFill>
              <a:latin typeface="+mn-lt"/>
            </a:endParaRPr>
          </a:p>
          <a:p>
            <a:endParaRPr lang="en-GB" sz="1800"/>
          </a:p>
        </p:txBody>
      </p:sp>
      <p:sp>
        <p:nvSpPr>
          <p:cNvPr id="5" name="Slide Number Placeholder 4">
            <a:extLst>
              <a:ext uri="{FF2B5EF4-FFF2-40B4-BE49-F238E27FC236}">
                <a16:creationId xmlns:a16="http://schemas.microsoft.com/office/drawing/2014/main" id="{C30D4CB6-A07E-4500-2C25-EEEEE823F8B6}"/>
              </a:ext>
            </a:extLst>
          </p:cNvPr>
          <p:cNvSpPr>
            <a:spLocks noGrp="1"/>
          </p:cNvSpPr>
          <p:nvPr>
            <p:ph type="sldNum" sz="quarter" idx="12"/>
          </p:nvPr>
        </p:nvSpPr>
        <p:spPr/>
        <p:txBody>
          <a:bodyPr/>
          <a:lstStyle/>
          <a:p>
            <a:fld id="{3CBAF558-993E-F24D-8CA0-AE83BF0134CC}" type="slidenum">
              <a:rPr lang="en-GB" smtClean="0"/>
              <a:pPr/>
              <a:t>7</a:t>
            </a:fld>
            <a:endParaRPr lang="en-GB"/>
          </a:p>
        </p:txBody>
      </p:sp>
      <p:pic>
        <p:nvPicPr>
          <p:cNvPr id="3" name="Picture 2" descr="Logo, company name&#10;&#10;Description automatically generated">
            <a:extLst>
              <a:ext uri="{FF2B5EF4-FFF2-40B4-BE49-F238E27FC236}">
                <a16:creationId xmlns:a16="http://schemas.microsoft.com/office/drawing/2014/main" id="{D02C6CDB-F045-EEC7-B4BB-D6E89D1CF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109" y="131763"/>
            <a:ext cx="1428750" cy="1428750"/>
          </a:xfrm>
          <a:prstGeom prst="rect">
            <a:avLst/>
          </a:prstGeom>
        </p:spPr>
      </p:pic>
      <p:pic>
        <p:nvPicPr>
          <p:cNvPr id="6" name="Picture 7">
            <a:extLst>
              <a:ext uri="{FF2B5EF4-FFF2-40B4-BE49-F238E27FC236}">
                <a16:creationId xmlns:a16="http://schemas.microsoft.com/office/drawing/2014/main" id="{8BC41F13-C5E3-6105-339F-9FA371C62214}"/>
              </a:ext>
            </a:extLst>
          </p:cNvPr>
          <p:cNvPicPr>
            <a:picLocks noGrp="1" noChangeAspect="1"/>
          </p:cNvPicPr>
          <p:nvPr>
            <p:ph sz="half" idx="1"/>
          </p:nvPr>
        </p:nvPicPr>
        <p:blipFill>
          <a:blip r:embed="rId4"/>
          <a:stretch>
            <a:fillRect/>
          </a:stretch>
        </p:blipFill>
        <p:spPr>
          <a:xfrm>
            <a:off x="446128" y="1217305"/>
            <a:ext cx="7649780" cy="5098760"/>
          </a:xfrm>
        </p:spPr>
      </p:pic>
    </p:spTree>
    <p:extLst>
      <p:ext uri="{BB962C8B-B14F-4D97-AF65-F5344CB8AC3E}">
        <p14:creationId xmlns:p14="http://schemas.microsoft.com/office/powerpoint/2010/main" val="16662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62C5-F5B6-BC14-62C5-45812798A02D}"/>
              </a:ext>
            </a:extLst>
          </p:cNvPr>
          <p:cNvSpPr>
            <a:spLocks noGrp="1"/>
          </p:cNvSpPr>
          <p:nvPr>
            <p:ph type="title"/>
          </p:nvPr>
        </p:nvSpPr>
        <p:spPr/>
        <p:txBody>
          <a:bodyPr>
            <a:normAutofit/>
          </a:bodyPr>
          <a:lstStyle/>
          <a:p>
            <a:r>
              <a:rPr lang="en-GB" sz="3600">
                <a:latin typeface="Arial"/>
                <a:cs typeface="Arial"/>
              </a:rPr>
              <a:t>Investing in our future</a:t>
            </a:r>
          </a:p>
        </p:txBody>
      </p:sp>
      <p:sp>
        <p:nvSpPr>
          <p:cNvPr id="3" name="Content Placeholder 2">
            <a:extLst>
              <a:ext uri="{FF2B5EF4-FFF2-40B4-BE49-F238E27FC236}">
                <a16:creationId xmlns:a16="http://schemas.microsoft.com/office/drawing/2014/main" id="{1E7B6204-6901-2C42-555D-12BB6EB140F5}"/>
              </a:ext>
            </a:extLst>
          </p:cNvPr>
          <p:cNvSpPr>
            <a:spLocks noGrp="1"/>
          </p:cNvSpPr>
          <p:nvPr>
            <p:ph idx="1"/>
          </p:nvPr>
        </p:nvSpPr>
        <p:spPr>
          <a:xfrm>
            <a:off x="7332971" y="1240079"/>
            <a:ext cx="4607238" cy="4525963"/>
          </a:xfrm>
        </p:spPr>
        <p:txBody>
          <a:bodyPr vert="horz" lIns="91440" tIns="45720" rIns="91440" bIns="45720" rtlCol="0" anchor="t">
            <a:normAutofit/>
          </a:bodyPr>
          <a:lstStyle/>
          <a:p>
            <a:pPr marL="0" indent="0">
              <a:buNone/>
            </a:pPr>
            <a:r>
              <a:rPr lang="en-GB" sz="2000" b="1" i="0">
                <a:solidFill>
                  <a:srgbClr val="1F497D"/>
                </a:solidFill>
                <a:effectLst/>
                <a:latin typeface="Arial"/>
                <a:cs typeface="Arial"/>
              </a:rPr>
              <a:t>£120 million</a:t>
            </a:r>
          </a:p>
          <a:p>
            <a:pPr marL="0" indent="0">
              <a:buNone/>
            </a:pPr>
            <a:r>
              <a:rPr lang="en-GB" sz="2000" b="0" i="0">
                <a:effectLst/>
                <a:latin typeface="Arial"/>
                <a:cs typeface="Arial"/>
              </a:rPr>
              <a:t>We invested nearly £120m in modernising our hospitals last year</a:t>
            </a:r>
          </a:p>
          <a:p>
            <a:pPr marL="0" indent="0">
              <a:buNone/>
            </a:pPr>
            <a:endParaRPr lang="en-GB" sz="800">
              <a:latin typeface="Arial"/>
              <a:cs typeface="Arial"/>
            </a:endParaRPr>
          </a:p>
          <a:p>
            <a:pPr marL="0" indent="0">
              <a:buNone/>
            </a:pPr>
            <a:r>
              <a:rPr lang="en-GB" sz="2000" b="1" i="0">
                <a:solidFill>
                  <a:schemeClr val="tx2"/>
                </a:solidFill>
                <a:effectLst/>
                <a:latin typeface="Arial"/>
                <a:cs typeface="Arial"/>
              </a:rPr>
              <a:t>Community Diagnostic Centre </a:t>
            </a:r>
            <a:r>
              <a:rPr lang="en-GB" sz="2000" b="0" i="0">
                <a:effectLst/>
                <a:latin typeface="Arial"/>
                <a:cs typeface="Arial"/>
              </a:rPr>
              <a:t>(Southlands)</a:t>
            </a:r>
          </a:p>
          <a:p>
            <a:pPr marL="0" indent="0">
              <a:buNone/>
            </a:pPr>
            <a:endParaRPr lang="en-GB" sz="800" b="0" i="0">
              <a:effectLst/>
              <a:latin typeface="Arial"/>
              <a:cs typeface="Arial"/>
            </a:endParaRPr>
          </a:p>
          <a:p>
            <a:pPr marL="0" indent="0">
              <a:buNone/>
            </a:pPr>
            <a:r>
              <a:rPr lang="en-GB" sz="2000" b="1">
                <a:solidFill>
                  <a:schemeClr val="tx2"/>
                </a:solidFill>
                <a:latin typeface="Arial"/>
                <a:cs typeface="Arial"/>
              </a:rPr>
              <a:t>Urology Investigation Unit</a:t>
            </a:r>
          </a:p>
          <a:p>
            <a:pPr marL="0" indent="0">
              <a:buNone/>
            </a:pPr>
            <a:r>
              <a:rPr lang="en-GB" sz="2000">
                <a:latin typeface="Arial"/>
                <a:cs typeface="Arial"/>
              </a:rPr>
              <a:t>(Princess Royal)</a:t>
            </a:r>
            <a:endParaRPr lang="en-GB" sz="2000" b="0" i="0">
              <a:effectLst/>
              <a:latin typeface="Arial"/>
              <a:cs typeface="Arial"/>
            </a:endParaRPr>
          </a:p>
          <a:p>
            <a:pPr marL="0" indent="0">
              <a:buNone/>
            </a:pPr>
            <a:endParaRPr lang="en-GB" sz="800">
              <a:latin typeface="Arial"/>
              <a:cs typeface="Arial"/>
            </a:endParaRPr>
          </a:p>
          <a:p>
            <a:pPr marL="0" indent="0">
              <a:buNone/>
            </a:pPr>
            <a:r>
              <a:rPr lang="en-GB" sz="2000" b="1" i="0">
                <a:solidFill>
                  <a:schemeClr val="tx2"/>
                </a:solidFill>
                <a:effectLst/>
                <a:latin typeface="Arial"/>
                <a:cs typeface="Arial"/>
              </a:rPr>
              <a:t>Medical Day </a:t>
            </a:r>
            <a:r>
              <a:rPr lang="en-GB" sz="2000" b="1">
                <a:solidFill>
                  <a:schemeClr val="tx2"/>
                </a:solidFill>
                <a:latin typeface="Arial"/>
                <a:cs typeface="Arial"/>
              </a:rPr>
              <a:t>C</a:t>
            </a:r>
            <a:r>
              <a:rPr lang="en-GB" sz="2000" b="1" i="0">
                <a:solidFill>
                  <a:schemeClr val="tx2"/>
                </a:solidFill>
                <a:effectLst/>
                <a:latin typeface="Arial"/>
                <a:cs typeface="Arial"/>
              </a:rPr>
              <a:t>ase Unit </a:t>
            </a:r>
          </a:p>
          <a:p>
            <a:pPr marL="0" indent="0">
              <a:buNone/>
            </a:pPr>
            <a:r>
              <a:rPr lang="en-GB" sz="2000" b="0" i="0">
                <a:effectLst/>
                <a:latin typeface="Arial"/>
                <a:cs typeface="Arial"/>
              </a:rPr>
              <a:t>(Worthing)</a:t>
            </a:r>
          </a:p>
          <a:p>
            <a:pPr marL="0" indent="0">
              <a:buNone/>
            </a:pPr>
            <a:endParaRPr lang="en-GB" sz="800">
              <a:latin typeface="Arial"/>
              <a:cs typeface="Arial"/>
            </a:endParaRPr>
          </a:p>
          <a:p>
            <a:pPr marL="0" indent="0">
              <a:buNone/>
            </a:pPr>
            <a:r>
              <a:rPr lang="en-GB" sz="2000" b="1" i="0">
                <a:solidFill>
                  <a:schemeClr val="tx2"/>
                </a:solidFill>
                <a:effectLst/>
                <a:latin typeface="Arial"/>
                <a:cs typeface="Arial"/>
              </a:rPr>
              <a:t>Laundry Department </a:t>
            </a:r>
          </a:p>
          <a:p>
            <a:pPr marL="0" indent="0">
              <a:buNone/>
            </a:pPr>
            <a:r>
              <a:rPr lang="en-GB" sz="2000" b="0" i="0">
                <a:effectLst/>
                <a:latin typeface="Arial"/>
                <a:cs typeface="Arial"/>
              </a:rPr>
              <a:t>(St Richard’s)</a:t>
            </a:r>
          </a:p>
        </p:txBody>
      </p:sp>
      <p:sp>
        <p:nvSpPr>
          <p:cNvPr id="5" name="Slide Number Placeholder 4">
            <a:extLst>
              <a:ext uri="{FF2B5EF4-FFF2-40B4-BE49-F238E27FC236}">
                <a16:creationId xmlns:a16="http://schemas.microsoft.com/office/drawing/2014/main" id="{DD17765D-6EF9-7FFD-4022-BFD962368DBE}"/>
              </a:ext>
            </a:extLst>
          </p:cNvPr>
          <p:cNvSpPr>
            <a:spLocks noGrp="1"/>
          </p:cNvSpPr>
          <p:nvPr>
            <p:ph type="sldNum" sz="quarter" idx="12"/>
          </p:nvPr>
        </p:nvSpPr>
        <p:spPr/>
        <p:txBody>
          <a:bodyPr/>
          <a:lstStyle/>
          <a:p>
            <a:fld id="{3CBAF558-993E-F24D-8CA0-AE83BF0134CC}" type="slidenum">
              <a:rPr lang="en-GB" smtClean="0"/>
              <a:pPr/>
              <a:t>8</a:t>
            </a:fld>
            <a:endParaRPr lang="en-GB"/>
          </a:p>
        </p:txBody>
      </p:sp>
      <p:pic>
        <p:nvPicPr>
          <p:cNvPr id="6" name="Picture 5" descr="A blue and yellow sign&#10;&#10;Description automatically generated with low confidence">
            <a:extLst>
              <a:ext uri="{FF2B5EF4-FFF2-40B4-BE49-F238E27FC236}">
                <a16:creationId xmlns:a16="http://schemas.microsoft.com/office/drawing/2014/main" id="{0C7BEF7D-838A-91BB-6DEC-29D02152D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3008" y="5373351"/>
            <a:ext cx="1428750" cy="1428750"/>
          </a:xfrm>
          <a:prstGeom prst="rect">
            <a:avLst/>
          </a:prstGeom>
        </p:spPr>
      </p:pic>
      <p:grpSp>
        <p:nvGrpSpPr>
          <p:cNvPr id="11" name="Group 10">
            <a:extLst>
              <a:ext uri="{FF2B5EF4-FFF2-40B4-BE49-F238E27FC236}">
                <a16:creationId xmlns:a16="http://schemas.microsoft.com/office/drawing/2014/main" id="{689741C1-1CA4-F21C-DB26-87BD714BB98A}"/>
              </a:ext>
            </a:extLst>
          </p:cNvPr>
          <p:cNvGrpSpPr/>
          <p:nvPr/>
        </p:nvGrpSpPr>
        <p:grpSpPr>
          <a:xfrm>
            <a:off x="316367" y="1269896"/>
            <a:ext cx="6828930" cy="5062665"/>
            <a:chOff x="363440" y="1267273"/>
            <a:chExt cx="6130276" cy="4640970"/>
          </a:xfrm>
        </p:grpSpPr>
        <p:pic>
          <p:nvPicPr>
            <p:cNvPr id="8" name="Picture 7">
              <a:extLst>
                <a:ext uri="{FF2B5EF4-FFF2-40B4-BE49-F238E27FC236}">
                  <a16:creationId xmlns:a16="http://schemas.microsoft.com/office/drawing/2014/main" id="{E3CD7227-C6FA-BB83-4AE6-96BBBCDE35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3807"/>
            <a:stretch/>
          </p:blipFill>
          <p:spPr>
            <a:xfrm>
              <a:off x="3529730" y="1267273"/>
              <a:ext cx="2963986" cy="2190595"/>
            </a:xfrm>
            <a:prstGeom prst="rect">
              <a:avLst/>
            </a:prstGeom>
          </p:spPr>
        </p:pic>
        <p:pic>
          <p:nvPicPr>
            <p:cNvPr id="4" name="Picture 8" descr="A picture containing text, floor, indoor, wall&#10;&#10;Description automatically generated">
              <a:extLst>
                <a:ext uri="{FF2B5EF4-FFF2-40B4-BE49-F238E27FC236}">
                  <a16:creationId xmlns:a16="http://schemas.microsoft.com/office/drawing/2014/main" id="{D88AF7E0-65D1-FDF6-0725-253F455CBF0C}"/>
                </a:ext>
              </a:extLst>
            </p:cNvPr>
            <p:cNvPicPr>
              <a:picLocks noChangeAspect="1"/>
            </p:cNvPicPr>
            <p:nvPr/>
          </p:nvPicPr>
          <p:blipFill>
            <a:blip r:embed="rId5"/>
            <a:stretch>
              <a:fillRect/>
            </a:stretch>
          </p:blipFill>
          <p:spPr>
            <a:xfrm>
              <a:off x="363440" y="3672113"/>
              <a:ext cx="2986156" cy="2236130"/>
            </a:xfrm>
            <a:prstGeom prst="rect">
              <a:avLst/>
            </a:prstGeom>
          </p:spPr>
        </p:pic>
        <p:pic>
          <p:nvPicPr>
            <p:cNvPr id="9" name="Picture 10" descr="A picture containing sky, ground, outdoor, orange&#10;&#10;Description automatically generated">
              <a:extLst>
                <a:ext uri="{FF2B5EF4-FFF2-40B4-BE49-F238E27FC236}">
                  <a16:creationId xmlns:a16="http://schemas.microsoft.com/office/drawing/2014/main" id="{F95FC5B6-B2AD-D090-4E94-10958779F57D}"/>
                </a:ext>
              </a:extLst>
            </p:cNvPr>
            <p:cNvPicPr>
              <a:picLocks noChangeAspect="1"/>
            </p:cNvPicPr>
            <p:nvPr/>
          </p:nvPicPr>
          <p:blipFill>
            <a:blip r:embed="rId6"/>
            <a:stretch>
              <a:fillRect/>
            </a:stretch>
          </p:blipFill>
          <p:spPr>
            <a:xfrm>
              <a:off x="3518069" y="3678545"/>
              <a:ext cx="2975647" cy="2229698"/>
            </a:xfrm>
            <a:prstGeom prst="rect">
              <a:avLst/>
            </a:prstGeom>
          </p:spPr>
        </p:pic>
      </p:grpSp>
      <p:pic>
        <p:nvPicPr>
          <p:cNvPr id="13" name="Picture 12" descr="A group of men in safety vests and helmets&#10;&#10;Description automatically generated">
            <a:extLst>
              <a:ext uri="{FF2B5EF4-FFF2-40B4-BE49-F238E27FC236}">
                <a16:creationId xmlns:a16="http://schemas.microsoft.com/office/drawing/2014/main" id="{53A28FA7-7CE6-185E-D21F-9B406AA3BE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626"/>
          <a:stretch/>
        </p:blipFill>
        <p:spPr>
          <a:xfrm>
            <a:off x="316367" y="1269894"/>
            <a:ext cx="3301786" cy="2389641"/>
          </a:xfrm>
          <a:prstGeom prst="rect">
            <a:avLst/>
          </a:prstGeom>
        </p:spPr>
      </p:pic>
    </p:spTree>
    <p:extLst>
      <p:ext uri="{BB962C8B-B14F-4D97-AF65-F5344CB8AC3E}">
        <p14:creationId xmlns:p14="http://schemas.microsoft.com/office/powerpoint/2010/main" val="175536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62C5-F5B6-BC14-62C5-45812798A02D}"/>
              </a:ext>
            </a:extLst>
          </p:cNvPr>
          <p:cNvSpPr>
            <a:spLocks noGrp="1"/>
          </p:cNvSpPr>
          <p:nvPr>
            <p:ph type="title"/>
          </p:nvPr>
        </p:nvSpPr>
        <p:spPr/>
        <p:txBody>
          <a:bodyPr>
            <a:normAutofit/>
          </a:bodyPr>
          <a:lstStyle/>
          <a:p>
            <a:r>
              <a:rPr lang="en-GB" sz="3200" dirty="0">
                <a:latin typeface="Arial"/>
                <a:cs typeface="Arial"/>
              </a:rPr>
              <a:t>Louisa Martindale Building completion</a:t>
            </a:r>
          </a:p>
        </p:txBody>
      </p:sp>
      <p:sp>
        <p:nvSpPr>
          <p:cNvPr id="3" name="Content Placeholder 2">
            <a:extLst>
              <a:ext uri="{FF2B5EF4-FFF2-40B4-BE49-F238E27FC236}">
                <a16:creationId xmlns:a16="http://schemas.microsoft.com/office/drawing/2014/main" id="{1E7B6204-6901-2C42-555D-12BB6EB140F5}"/>
              </a:ext>
            </a:extLst>
          </p:cNvPr>
          <p:cNvSpPr>
            <a:spLocks noGrp="1"/>
          </p:cNvSpPr>
          <p:nvPr>
            <p:ph idx="1"/>
          </p:nvPr>
        </p:nvSpPr>
        <p:spPr>
          <a:xfrm>
            <a:off x="8332904" y="1285461"/>
            <a:ext cx="3737124" cy="5297901"/>
          </a:xfrm>
        </p:spPr>
        <p:txBody>
          <a:bodyPr vert="horz" lIns="91440" tIns="45720" rIns="91440" bIns="45720" rtlCol="0" anchor="t">
            <a:normAutofit/>
          </a:bodyPr>
          <a:lstStyle/>
          <a:p>
            <a:pPr marL="0" indent="0">
              <a:buNone/>
            </a:pPr>
            <a:r>
              <a:rPr lang="en-GB" sz="2000" b="1" i="0" dirty="0">
                <a:solidFill>
                  <a:srgbClr val="1F497D"/>
                </a:solidFill>
                <a:effectLst/>
                <a:latin typeface="Arial"/>
                <a:cs typeface="Arial"/>
              </a:rPr>
              <a:t>£500 million</a:t>
            </a:r>
          </a:p>
          <a:p>
            <a:pPr marL="0" indent="0">
              <a:buNone/>
            </a:pPr>
            <a:r>
              <a:rPr lang="en-GB" sz="2000" dirty="0">
                <a:latin typeface="Arial"/>
                <a:cs typeface="Arial"/>
              </a:rPr>
              <a:t>New home for nearly 30 wards and departments</a:t>
            </a:r>
          </a:p>
          <a:p>
            <a:pPr marL="0" indent="0">
              <a:buNone/>
            </a:pPr>
            <a:endParaRPr lang="en-GB" sz="800" dirty="0">
              <a:latin typeface="Arial"/>
              <a:cs typeface="Arial"/>
            </a:endParaRPr>
          </a:p>
          <a:p>
            <a:pPr marL="0" indent="0">
              <a:buNone/>
            </a:pPr>
            <a:r>
              <a:rPr lang="en-GB" sz="2000" b="1" i="0" dirty="0">
                <a:solidFill>
                  <a:schemeClr val="tx2"/>
                </a:solidFill>
                <a:effectLst/>
                <a:latin typeface="Arial"/>
                <a:cs typeface="Arial"/>
              </a:rPr>
              <a:t>State of the art facilities</a:t>
            </a:r>
          </a:p>
          <a:p>
            <a:pPr marL="0" indent="0">
              <a:buNone/>
            </a:pPr>
            <a:r>
              <a:rPr lang="en-GB" sz="2000" i="0" dirty="0">
                <a:effectLst/>
                <a:latin typeface="Arial"/>
                <a:cs typeface="Arial"/>
              </a:rPr>
              <a:t>Outpatients, wards, theatres and specialist services</a:t>
            </a:r>
          </a:p>
          <a:p>
            <a:pPr marL="0" indent="0">
              <a:buNone/>
            </a:pPr>
            <a:endParaRPr lang="en-GB" sz="800" b="0" i="0" dirty="0">
              <a:effectLst/>
              <a:latin typeface="Arial"/>
              <a:cs typeface="Arial"/>
            </a:endParaRPr>
          </a:p>
          <a:p>
            <a:pPr marL="0" indent="0">
              <a:buNone/>
            </a:pPr>
            <a:r>
              <a:rPr lang="en-GB" sz="2000" b="1" dirty="0">
                <a:solidFill>
                  <a:schemeClr val="tx2"/>
                </a:solidFill>
                <a:latin typeface="Arial"/>
                <a:cs typeface="Arial"/>
              </a:rPr>
              <a:t>Modern spacious design</a:t>
            </a:r>
          </a:p>
          <a:p>
            <a:pPr marL="0" indent="0" algn="l">
              <a:buNone/>
            </a:pPr>
            <a:r>
              <a:rPr lang="en-GB" sz="2000" i="0" dirty="0">
                <a:solidFill>
                  <a:srgbClr val="212B32"/>
                </a:solidFill>
                <a:effectLst/>
                <a:latin typeface="+mn-lt"/>
              </a:rPr>
              <a:t>65% of ward beds are in single rooms - remainder 4-bed bays</a:t>
            </a:r>
          </a:p>
          <a:p>
            <a:pPr marL="0" indent="0" algn="l">
              <a:buNone/>
            </a:pPr>
            <a:endParaRPr lang="en-GB" sz="800" dirty="0">
              <a:latin typeface="Arial"/>
              <a:cs typeface="Arial"/>
            </a:endParaRPr>
          </a:p>
          <a:p>
            <a:pPr marL="0" indent="0">
              <a:buNone/>
            </a:pPr>
            <a:r>
              <a:rPr lang="en-GB" sz="2000" b="1" i="0" dirty="0">
                <a:solidFill>
                  <a:schemeClr val="tx2"/>
                </a:solidFill>
                <a:effectLst/>
                <a:latin typeface="Arial"/>
                <a:cs typeface="Arial"/>
              </a:rPr>
              <a:t>The Welcome Space</a:t>
            </a:r>
          </a:p>
          <a:p>
            <a:pPr marL="0" indent="0">
              <a:buNone/>
            </a:pPr>
            <a:r>
              <a:rPr lang="en-GB" sz="2000" i="0" dirty="0">
                <a:effectLst/>
                <a:latin typeface="Arial"/>
                <a:cs typeface="Arial"/>
              </a:rPr>
              <a:t>New main entrance for Royal Sussex County Hospital</a:t>
            </a:r>
          </a:p>
          <a:p>
            <a:pPr marL="0" indent="0">
              <a:buNone/>
            </a:pPr>
            <a:endParaRPr lang="en-GB" sz="800" dirty="0">
              <a:latin typeface="Arial"/>
              <a:cs typeface="Arial"/>
            </a:endParaRPr>
          </a:p>
        </p:txBody>
      </p:sp>
      <p:sp>
        <p:nvSpPr>
          <p:cNvPr id="5" name="Slide Number Placeholder 4">
            <a:extLst>
              <a:ext uri="{FF2B5EF4-FFF2-40B4-BE49-F238E27FC236}">
                <a16:creationId xmlns:a16="http://schemas.microsoft.com/office/drawing/2014/main" id="{DD17765D-6EF9-7FFD-4022-BFD962368DBE}"/>
              </a:ext>
            </a:extLst>
          </p:cNvPr>
          <p:cNvSpPr>
            <a:spLocks noGrp="1"/>
          </p:cNvSpPr>
          <p:nvPr>
            <p:ph type="sldNum" sz="quarter" idx="12"/>
          </p:nvPr>
        </p:nvSpPr>
        <p:spPr/>
        <p:txBody>
          <a:bodyPr/>
          <a:lstStyle/>
          <a:p>
            <a:fld id="{3CBAF558-993E-F24D-8CA0-AE83BF0134CC}" type="slidenum">
              <a:rPr lang="en-GB" smtClean="0"/>
              <a:pPr/>
              <a:t>9</a:t>
            </a:fld>
            <a:endParaRPr lang="en-GB"/>
          </a:p>
        </p:txBody>
      </p:sp>
      <p:pic>
        <p:nvPicPr>
          <p:cNvPr id="10" name="Picture 9" descr="A building with many windows&#10;&#10;Description automatically generated">
            <a:extLst>
              <a:ext uri="{FF2B5EF4-FFF2-40B4-BE49-F238E27FC236}">
                <a16:creationId xmlns:a16="http://schemas.microsoft.com/office/drawing/2014/main" id="{5067CC4C-8E4E-0957-C108-A2414344B5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 b="9656"/>
          <a:stretch/>
        </p:blipFill>
        <p:spPr>
          <a:xfrm>
            <a:off x="351183" y="1285461"/>
            <a:ext cx="3796748" cy="5022574"/>
          </a:xfrm>
          <a:prstGeom prst="rect">
            <a:avLst/>
          </a:prstGeom>
        </p:spPr>
      </p:pic>
      <p:pic>
        <p:nvPicPr>
          <p:cNvPr id="12" name="Picture 11" descr="A reception desk in a building&#10;&#10;Description automatically generated with low confidence">
            <a:extLst>
              <a:ext uri="{FF2B5EF4-FFF2-40B4-BE49-F238E27FC236}">
                <a16:creationId xmlns:a16="http://schemas.microsoft.com/office/drawing/2014/main" id="{1BF0EE6E-43C7-CB8E-44F2-AE4B496787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52"/>
          <a:stretch/>
        </p:blipFill>
        <p:spPr>
          <a:xfrm>
            <a:off x="4326837" y="1285461"/>
            <a:ext cx="3827160" cy="2391919"/>
          </a:xfrm>
          <a:prstGeom prst="rect">
            <a:avLst/>
          </a:prstGeom>
          <a:ln>
            <a:solidFill>
              <a:schemeClr val="bg1"/>
            </a:solidFill>
          </a:ln>
        </p:spPr>
      </p:pic>
      <p:pic>
        <p:nvPicPr>
          <p:cNvPr id="14" name="Picture 13" descr="A room with beds and chairs&#10;&#10;Description automatically generated with low confidence">
            <a:extLst>
              <a:ext uri="{FF2B5EF4-FFF2-40B4-BE49-F238E27FC236}">
                <a16:creationId xmlns:a16="http://schemas.microsoft.com/office/drawing/2014/main" id="{250FA90E-051D-9C75-29E3-F5895FEA94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668" r="3805"/>
          <a:stretch/>
        </p:blipFill>
        <p:spPr>
          <a:xfrm>
            <a:off x="4326838" y="3821506"/>
            <a:ext cx="3827159" cy="2486530"/>
          </a:xfrm>
          <a:prstGeom prst="rect">
            <a:avLst/>
          </a:prstGeom>
          <a:ln>
            <a:solidFill>
              <a:schemeClr val="bg1"/>
            </a:solidFill>
          </a:ln>
        </p:spPr>
      </p:pic>
    </p:spTree>
    <p:extLst>
      <p:ext uri="{BB962C8B-B14F-4D97-AF65-F5344CB8AC3E}">
        <p14:creationId xmlns:p14="http://schemas.microsoft.com/office/powerpoint/2010/main" val="3656213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UNIQUEID" val="Slide43517.473912037053342"/>
  <p:tag name="SLIDELAYOUTNAME" val="Two columns"/>
  <p:tag name="SLIDEAUTOMATIONTYPE" val="Standard"/>
  <p:tag name="AUTOMATIONTAG" val="Two columns"/>
  <p:tag name="SLIDETOCOUTLINELEVEL" val="2"/>
  <p:tag name="SLIDEPROJECTVERSION" val="6.5.12"/>
  <p:tag name="SLIDEISINMEDIASTERLINGPROJECT" val="True"/>
</p:tagLst>
</file>

<file path=ppt/tags/tag10.xml><?xml version="1.0" encoding="utf-8"?>
<p:tagLst xmlns:a="http://schemas.openxmlformats.org/drawingml/2006/main" xmlns:r="http://schemas.openxmlformats.org/officeDocument/2006/relationships" xmlns:p="http://schemas.openxmlformats.org/presentationml/2006/main">
  <p:tag name="SLIDEUNIQUEID" val="Slide43517.473912037053342"/>
  <p:tag name="SLIDELAYOUTNAME" val="Two columns"/>
  <p:tag name="SLIDEAUTOMATIONTYPE" val="Standard"/>
  <p:tag name="AUTOMATIONTAG" val="Two columns"/>
  <p:tag name="SLIDETOCOUTLINELEVEL" val="2"/>
  <p:tag name="SLIDEPROJECTVERSION" val="6.5.12"/>
  <p:tag name="SLIDEISINMEDIASTERLINGPROJECT" val="True"/>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3073.5051273148077399"/>
</p:tagLst>
</file>

<file path=ppt/tags/tag1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89382"/>
</p:tagLst>
</file>

<file path=ppt/tags/tag13.xml><?xml version="1.0" encoding="utf-8"?>
<p:tagLst xmlns:a="http://schemas.openxmlformats.org/drawingml/2006/main" xmlns:r="http://schemas.openxmlformats.org/officeDocument/2006/relationships" xmlns:p="http://schemas.openxmlformats.org/presentationml/2006/main">
  <p:tag name="SLIDEUNIQUEID" val="Slide43517.473912037053342"/>
  <p:tag name="SLIDELAYOUTNAME" val="Two columns"/>
  <p:tag name="SLIDEAUTOMATIONTYPE" val="Standard"/>
  <p:tag name="AUTOMATIONTAG" val="Two columns"/>
  <p:tag name="SLIDETOCOUTLINELEVEL" val="2"/>
  <p:tag name="SLIDEPROJECTVERSION" val="6.5.12"/>
  <p:tag name="SLIDEISINMEDIASTERLINGPROJECT" val="True"/>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3073.5051273148077399"/>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89382"/>
</p:tagLst>
</file>

<file path=ppt/tags/tag16.xml><?xml version="1.0" encoding="utf-8"?>
<p:tagLst xmlns:a="http://schemas.openxmlformats.org/drawingml/2006/main" xmlns:r="http://schemas.openxmlformats.org/officeDocument/2006/relationships" xmlns:p="http://schemas.openxmlformats.org/presentationml/2006/main">
  <p:tag name="SLIDEUNIQUEID" val="Slide43517.473912037053342"/>
  <p:tag name="SLIDELAYOUTNAME" val="Two columns"/>
  <p:tag name="SLIDEAUTOMATIONTYPE" val="Standard"/>
  <p:tag name="AUTOMATIONTAG" val="Two columns"/>
  <p:tag name="SLIDETOCOUTLINELEVEL" val="2"/>
  <p:tag name="SLIDEPROJECTVERSION" val="6.5.12"/>
  <p:tag name="SLIDEISINMEDIASTERLINGPROJECT" val="True"/>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073.5051273148077399"/>
</p:tagLst>
</file>

<file path=ppt/tags/tag1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89382"/>
</p:tagLst>
</file>

<file path=ppt/tags/tag19.xml><?xml version="1.0" encoding="utf-8"?>
<p:tagLst xmlns:a="http://schemas.openxmlformats.org/drawingml/2006/main" xmlns:r="http://schemas.openxmlformats.org/officeDocument/2006/relationships" xmlns:p="http://schemas.openxmlformats.org/presentationml/2006/main">
  <p:tag name="SLIDEUNIQUEID" val="Slide43517.473912037053342"/>
  <p:tag name="SLIDELAYOUTNAME" val="Two columns"/>
  <p:tag name="SLIDEAUTOMATIONTYPE" val="Standard"/>
  <p:tag name="AUTOMATIONTAG" val="Two columns"/>
  <p:tag name="SLIDETOCOUTLINELEVEL" val="2"/>
  <p:tag name="SLIDEPROJECTVERSION" val="6.5.12"/>
  <p:tag name="SLIDEISINMEDIASTERLINGPROJECT" val="True"/>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43073.5051273148077399"/>
</p:tagLst>
</file>

<file path=ppt/tags/tag20.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89382"/>
</p:tagLst>
</file>

<file path=ppt/tags/tag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89382"/>
</p:tagLst>
</file>

<file path=ppt/tags/tag4.xml><?xml version="1.0" encoding="utf-8"?>
<p:tagLst xmlns:a="http://schemas.openxmlformats.org/drawingml/2006/main" xmlns:r="http://schemas.openxmlformats.org/officeDocument/2006/relationships" xmlns:p="http://schemas.openxmlformats.org/presentationml/2006/main">
  <p:tag name="SLIDEUNIQUEID" val="Slide43517.473912037053342"/>
  <p:tag name="SLIDELAYOUTNAME" val="Two columns"/>
  <p:tag name="SLIDEAUTOMATIONTYPE" val="Standard"/>
  <p:tag name="AUTOMATIONTAG" val="Two columns"/>
  <p:tag name="SLIDETOCOUTLINELEVEL" val="2"/>
  <p:tag name="SLIDEPROJECTVERSION" val="6.5.12"/>
  <p:tag name="SLIDEISINMEDIASTERLINGPROJECT" val="True"/>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073.5051273148077399"/>
</p:tagLst>
</file>

<file path=ppt/tags/tag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89382"/>
</p:tagLst>
</file>

<file path=ppt/tags/tag7.xml><?xml version="1.0" encoding="utf-8"?>
<p:tagLst xmlns:a="http://schemas.openxmlformats.org/drawingml/2006/main" xmlns:r="http://schemas.openxmlformats.org/officeDocument/2006/relationships" xmlns:p="http://schemas.openxmlformats.org/presentationml/2006/main">
  <p:tag name="SLIDEUNIQUEID" val="Slide43517.473912037053342"/>
  <p:tag name="SLIDELAYOUTNAME" val="Two columns"/>
  <p:tag name="SLIDEAUTOMATIONTYPE" val="Standard"/>
  <p:tag name="AUTOMATIONTAG" val="Two columns"/>
  <p:tag name="SLIDETOCOUTLINELEVEL" val="2"/>
  <p:tag name="SLIDEPROJECTVERSION" val="6.5.12"/>
  <p:tag name="SLIDEISINMEDIASTERLINGPROJECT" val="True"/>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3073.5051273148077399"/>
</p:tagLst>
</file>

<file path=ppt/tags/tag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073.50512731480893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HSussex - Widescreen PowerPoint Template + tips">
  <a:themeElements>
    <a:clrScheme name="NHS UHS">
      <a:dk1>
        <a:srgbClr val="003087"/>
      </a:dk1>
      <a:lt1>
        <a:srgbClr val="FFFFFF"/>
      </a:lt1>
      <a:dk2>
        <a:srgbClr val="000000"/>
      </a:dk2>
      <a:lt2>
        <a:srgbClr val="CCF1FB"/>
      </a:lt2>
      <a:accent1>
        <a:srgbClr val="005EB8"/>
      </a:accent1>
      <a:accent2>
        <a:srgbClr val="003087"/>
      </a:accent2>
      <a:accent3>
        <a:srgbClr val="0072CE"/>
      </a:accent3>
      <a:accent4>
        <a:srgbClr val="41B6E6"/>
      </a:accent4>
      <a:accent5>
        <a:srgbClr val="FB8500"/>
      </a:accent5>
      <a:accent6>
        <a:srgbClr val="D81080"/>
      </a:accent6>
      <a:hlink>
        <a:srgbClr val="0072CE"/>
      </a:hlink>
      <a:folHlink>
        <a:srgbClr val="D81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HSussex - Widescreen PowerPoint Template + tips" id="{111E595D-013B-4912-9F75-374E0E53A822}" vid="{E46840DB-4C43-4F0D-847A-C17BF5FBBE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Custom 1">
      <a:dk1>
        <a:sysClr val="windowText" lastClr="000000"/>
      </a:dk1>
      <a:lt1>
        <a:sysClr val="window" lastClr="FFFFFF"/>
      </a:lt1>
      <a:dk2>
        <a:srgbClr val="75787B"/>
      </a:dk2>
      <a:lt2>
        <a:srgbClr val="75787B"/>
      </a:lt2>
      <a:accent1>
        <a:srgbClr val="4F2D7F"/>
      </a:accent1>
      <a:accent2>
        <a:srgbClr val="C8BEAF"/>
      </a:accent2>
      <a:accent3>
        <a:srgbClr val="00A7B5"/>
      </a:accent3>
      <a:accent4>
        <a:srgbClr val="FF7D1E"/>
      </a:accent4>
      <a:accent5>
        <a:srgbClr val="9BD732"/>
      </a:accent5>
      <a:accent6>
        <a:srgbClr val="E92841"/>
      </a:accent6>
      <a:hlink>
        <a:srgbClr val="000000"/>
      </a:hlink>
      <a:folHlink>
        <a:srgbClr val="000000"/>
      </a:folHlink>
    </a:clrScheme>
    <a:fontScheme name="Grant Thornton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T Arial.potx" id="{34FCD80B-3207-478A-91DB-FE53A868D22F}" vid="{B0FBFD19-84BF-447E-BA2D-E6F683AA0C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B103356EAA5F4D87F0918D60B74D11" ma:contentTypeVersion="21" ma:contentTypeDescription="Create a new document." ma:contentTypeScope="" ma:versionID="8576d7b6f789ccbfbac2993fade4f331">
  <xsd:schema xmlns:xsd="http://www.w3.org/2001/XMLSchema" xmlns:xs="http://www.w3.org/2001/XMLSchema" xmlns:p="http://schemas.microsoft.com/office/2006/metadata/properties" xmlns:ns1="http://schemas.microsoft.com/sharepoint/v3" xmlns:ns2="e790b72c-d60b-4691-b590-76c57ecf6930" xmlns:ns3="f8d02a1a-af32-43ef-95d9-aa329250a540" targetNamespace="http://schemas.microsoft.com/office/2006/metadata/properties" ma:root="true" ma:fieldsID="839c519bee7ef2008cc6f7ff3905018e" ns1:_="" ns2:_="" ns3:_="">
    <xsd:import namespace="http://schemas.microsoft.com/sharepoint/v3"/>
    <xsd:import namespace="e790b72c-d60b-4691-b590-76c57ecf6930"/>
    <xsd:import namespace="f8d02a1a-af32-43ef-95d9-aa329250a5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Dateandti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90b72c-d60b-4691-b590-76c57ecf69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Dateandtime" ma:index="25" nillable="true" ma:displayName="Date and time" ma:default="[today]" ma:format="DateOnly" ma:internalName="Dateandtim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d02a1a-af32-43ef-95d9-aa329250a54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c59a554-3e3e-44e6-8515-3564c6611c3b}" ma:internalName="TaxCatchAll" ma:showField="CatchAllData" ma:web="f8d02a1a-af32-43ef-95d9-aa329250a54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790b72c-d60b-4691-b590-76c57ecf6930">
      <Terms xmlns="http://schemas.microsoft.com/office/infopath/2007/PartnerControls"/>
    </lcf76f155ced4ddcb4097134ff3c332f>
    <_ip_UnifiedCompliancePolicyProperties xmlns="http://schemas.microsoft.com/sharepoint/v3" xsi:nil="true"/>
    <TaxCatchAll xmlns="f8d02a1a-af32-43ef-95d9-aa329250a540" xsi:nil="true"/>
    <SharedWithUsers xmlns="f8d02a1a-af32-43ef-95d9-aa329250a540">
      <UserInfo>
        <DisplayName>BEARD, Richard (UNIVERSITY HOSPITALS SUSSEX NHS FOUNDATION TRUST)</DisplayName>
        <AccountId>55</AccountId>
        <AccountType/>
      </UserInfo>
      <UserInfo>
        <DisplayName>KEMP, Jessica (UNIVERSITY HOSPITALS SUSSEX NHS FOUNDATION TRUST)</DisplayName>
        <AccountId>53</AccountId>
        <AccountType/>
      </UserInfo>
      <UserInfo>
        <DisplayName>FLETCHER, Gem (UNIVERSITY HOSPITALS SUSSEX NHS FOUNDATION TRUST)</DisplayName>
        <AccountId>42</AccountId>
        <AccountType/>
      </UserInfo>
      <UserInfo>
        <DisplayName>HAIGH, Rob (UNIVERSITY HOSPITALS SUSSEX NHS FOUNDATION TRUST)</DisplayName>
        <AccountId>63</AccountId>
        <AccountType/>
      </UserInfo>
      <UserInfo>
        <DisplayName>FINDLAY, George (UNIVERSITY HOSPITALS SUSSEX NHS FOUNDATION TRUST)</DisplayName>
        <AccountId>57</AccountId>
        <AccountType/>
      </UserInfo>
      <UserInfo>
        <DisplayName>BROOKS, Nick (UNIVERSITY HOSPITALS SUSSEX NHS FOUNDATION TRUST)</DisplayName>
        <AccountId>52</AccountId>
        <AccountType/>
      </UserInfo>
      <UserInfo>
        <DisplayName>KEEBLE, Jonathan (UNIVERSITY HOSPITALS SUSSEX NHS FOUNDATION TRUST)</DisplayName>
        <AccountId>50</AccountId>
        <AccountType/>
      </UserInfo>
      <UserInfo>
        <DisplayName>JAVADI, Yalda (UNIVERSITY HOSPITALS SUSSEX NHS FOUNDATION TRUST)</DisplayName>
        <AccountId>46</AccountId>
        <AccountType/>
      </UserInfo>
      <UserInfo>
        <DisplayName>ELPHICK, Amanda (UNIVERSITY HOSPITALS SUSSEX NHS FOUNDATION TRUST)</DisplayName>
        <AccountId>1107</AccountId>
        <AccountType/>
      </UserInfo>
      <UserInfo>
        <DisplayName>GRANTHAM, David (UNIVERSITY HOSPITALS SUSSEX NHS FOUNDATION TRUST)</DisplayName>
        <AccountId>64</AccountId>
        <AccountType/>
      </UserInfo>
      <UserInfo>
        <DisplayName>MEDHURST, Dee (UNIVERSITY HOSPITALS SUSSEX NHS FOUNDATION TRUST)</DisplayName>
        <AccountId>67</AccountId>
        <AccountType/>
      </UserInfo>
      <UserInfo>
        <DisplayName>PALETHORPE, Glen (UNIVERSITY HOSPITALS SUSSEX NHS FOUNDATION TRUST)</DisplayName>
        <AccountId>3109</AccountId>
        <AccountType/>
      </UserInfo>
    </SharedWithUsers>
    <Dateandtime xmlns="e790b72c-d60b-4691-b590-76c57ecf6930">2023-02-09T11:49:29+00:00</Dateandti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11915-9B29-45B5-B724-A108E04AC09A}">
  <ds:schemaRefs>
    <ds:schemaRef ds:uri="e790b72c-d60b-4691-b590-76c57ecf6930"/>
    <ds:schemaRef ds:uri="f8d02a1a-af32-43ef-95d9-aa329250a5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DDD6BD-C012-4D44-9C13-42103CA709F9}">
  <ds:schemaRefs>
    <ds:schemaRef ds:uri="f8d02a1a-af32-43ef-95d9-aa329250a540"/>
    <ds:schemaRef ds:uri="http://purl.org/dc/elements/1.1/"/>
    <ds:schemaRef ds:uri="http://purl.org/dc/dcmitype/"/>
    <ds:schemaRef ds:uri="e790b72c-d60b-4691-b590-76c57ecf6930"/>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010C2773-1F46-40C5-916B-4192FBE8A37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50</TotalTime>
  <Words>3036</Words>
  <Application>Microsoft Office PowerPoint</Application>
  <PresentationFormat>Widescreen</PresentationFormat>
  <Paragraphs>490</Paragraphs>
  <Slides>40</Slides>
  <Notes>33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40</vt:i4>
      </vt:variant>
    </vt:vector>
  </HeadingPairs>
  <TitlesOfParts>
    <vt:vector size="49" baseType="lpstr">
      <vt:lpstr>Arial</vt:lpstr>
      <vt:lpstr>Arial Narrow</vt:lpstr>
      <vt:lpstr>Calibri</vt:lpstr>
      <vt:lpstr>GT Walsheim Pro Light</vt:lpstr>
      <vt:lpstr>Wingdings</vt:lpstr>
      <vt:lpstr>Office Theme</vt:lpstr>
      <vt:lpstr>UHSussex - Widescreen PowerPoint Template + tips</vt:lpstr>
      <vt:lpstr>Office Theme</vt:lpstr>
      <vt:lpstr>1_Default Design</vt:lpstr>
      <vt:lpstr>Welcome to the Annual General Meeting</vt:lpstr>
      <vt:lpstr>AGM 2023 – Review of the Year</vt:lpstr>
      <vt:lpstr>PowerPoint Presentation</vt:lpstr>
      <vt:lpstr>Our year in numbers</vt:lpstr>
      <vt:lpstr>More timely access to urgent care</vt:lpstr>
      <vt:lpstr>Reducing waiting times for elective care</vt:lpstr>
      <vt:lpstr>Improving cancer care</vt:lpstr>
      <vt:lpstr>Investing in our future</vt:lpstr>
      <vt:lpstr>Louisa Martindale Building completion</vt:lpstr>
      <vt:lpstr>Further improvements</vt:lpstr>
      <vt:lpstr>CQC inspections focused on RSCH</vt:lpstr>
      <vt:lpstr>Looking ahead with Patient First strategy</vt:lpstr>
      <vt:lpstr>Find out more in our Annual Report </vt:lpstr>
      <vt:lpstr>Become a member or support our charity</vt:lpstr>
      <vt:lpstr>VIDEO – Review of the Year 2022/23</vt:lpstr>
      <vt:lpstr>PowerPoint Presentation</vt:lpstr>
      <vt:lpstr>PowerPoint Presentation</vt:lpstr>
      <vt:lpstr>University Hospitals Sussex NHS Foundation Trust</vt:lpstr>
      <vt:lpstr>Finance  - emerging from the Pandemic</vt:lpstr>
      <vt:lpstr>Another new Financial Framework ….. </vt:lpstr>
      <vt:lpstr>Finance 2022/23 – The challenge</vt:lpstr>
      <vt:lpstr>Achievements 22/23</vt:lpstr>
      <vt:lpstr>Challenges to delivery of the financial plan</vt:lpstr>
      <vt:lpstr> UHSussex Income and Expenditure  Account 2022/23 - Audited Accounts </vt:lpstr>
      <vt:lpstr>Capital Investments 2022/23</vt:lpstr>
      <vt:lpstr>Our Auditors’ views</vt:lpstr>
      <vt:lpstr>Looking forwards….2023/24</vt:lpstr>
      <vt:lpstr>PowerPoint Presentation</vt:lpstr>
      <vt:lpstr>COUNCIL OF GOVENORS MEETING</vt:lpstr>
      <vt:lpstr>2022/23 Annual Audit</vt:lpstr>
      <vt:lpstr>External Audit Scope of work</vt:lpstr>
      <vt:lpstr>Financial accounts audit</vt:lpstr>
      <vt:lpstr>Financial statements – other responsibilities under the Code</vt:lpstr>
      <vt:lpstr>Value for Money arrangements</vt:lpstr>
      <vt:lpstr>Value for Money arrangements</vt:lpstr>
      <vt:lpstr>Value for Money arrangements</vt:lpstr>
      <vt:lpstr>PowerPoint Presentation</vt:lpstr>
      <vt:lpstr>ACCEPTANCE OF ANNUAL REPORT AND ACCOUNTS</vt:lpstr>
      <vt:lpstr>QUESTIONS FROM GOVENORS</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and design examples</dc:title>
  <dc:creator>Knight, Julia</dc:creator>
  <cp:lastModifiedBy>JAMES, Tamsin (UNIVERSITY HOSPITALS SUSSEX NHS FOUNDATION TRUST)</cp:lastModifiedBy>
  <cp:revision>37</cp:revision>
  <cp:lastPrinted>2023-07-25T12:29:22Z</cp:lastPrinted>
  <dcterms:created xsi:type="dcterms:W3CDTF">2021-07-27T08:51:25Z</dcterms:created>
  <dcterms:modified xsi:type="dcterms:W3CDTF">2023-07-25T12:29:42Z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0x0101005BB103356EAA5F4D87F0918D60B74D11</vt:lpwstr>
  </property>
  <property fmtid="{D5CDD505-2E9C-101B-9397-08002B2CF9AE}" pid="3" name="MediaServiceImageTags">
    <vt:lpwstr/>
  </property>
</Properties>
</file>